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x="18288000" cy="10287000"/>
  <p:notesSz cx="6858000" cy="9144000"/>
  <p:embeddedFontLst>
    <p:embeddedFont>
      <p:font typeface="Montserrat Light" charset="1" panose="00000400000000000000"/>
      <p:regular r:id="rId33"/>
    </p:embeddedFont>
    <p:embeddedFont>
      <p:font typeface="Codec Pro ExtraBold" charset="1" panose="00000700000000000000"/>
      <p:regular r:id="rId34"/>
    </p:embeddedFont>
    <p:embeddedFont>
      <p:font typeface="Open Sauce" charset="1" panose="00000500000000000000"/>
      <p:regular r:id="rId35"/>
    </p:embeddedFont>
    <p:embeddedFont>
      <p:font typeface="Open Sauce Bold" charset="1" panose="00000800000000000000"/>
      <p:regular r:id="rId36"/>
    </p:embeddedFont>
    <p:embeddedFont>
      <p:font typeface="Open Sauce Bold Italics" charset="1" panose="000008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30.png" Type="http://schemas.openxmlformats.org/officeDocument/2006/relationships/image"/><Relationship Id="rId8" Target="../media/image31.png" Type="http://schemas.openxmlformats.org/officeDocument/2006/relationships/image"/><Relationship Id="rId9" Target="../media/image3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4.png" Type="http://schemas.openxmlformats.org/officeDocument/2006/relationships/image"/><Relationship Id="rId6" Target="../media/image3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 Id="rId6" Target="../media/image38.png" Type="http://schemas.openxmlformats.org/officeDocument/2006/relationships/image"/><Relationship Id="rId7" Target="../media/image3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40.png" Type="http://schemas.openxmlformats.org/officeDocument/2006/relationships/image"/><Relationship Id="rId6" Target="../media/image41.png" Type="http://schemas.openxmlformats.org/officeDocument/2006/relationships/image"/><Relationship Id="rId7" Target="../media/image4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43.png" Type="http://schemas.openxmlformats.org/officeDocument/2006/relationships/image"/><Relationship Id="rId6" Target="../media/image44.png" Type="http://schemas.openxmlformats.org/officeDocument/2006/relationships/image"/><Relationship Id="rId7" Target="../media/image4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46.png" Type="http://schemas.openxmlformats.org/officeDocument/2006/relationships/image"/><Relationship Id="rId6" Target="../media/image47.png" Type="http://schemas.openxmlformats.org/officeDocument/2006/relationships/image"/><Relationship Id="rId7" Target="../media/image4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49.png" Type="http://schemas.openxmlformats.org/officeDocument/2006/relationships/image"/><Relationship Id="rId6" Target="../media/image50.png" Type="http://schemas.openxmlformats.org/officeDocument/2006/relationships/image"/><Relationship Id="rId7" Target="../media/image5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52.png" Type="http://schemas.openxmlformats.org/officeDocument/2006/relationships/image"/><Relationship Id="rId6" Target="../media/image5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54.png" Type="http://schemas.openxmlformats.org/officeDocument/2006/relationships/image"/><Relationship Id="rId6" Target="../media/image5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56.png" Type="http://schemas.openxmlformats.org/officeDocument/2006/relationships/image"/><Relationship Id="rId6" Target="../media/image5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5.png" Type="http://schemas.openxmlformats.org/officeDocument/2006/relationships/image"/><Relationship Id="rId11" Target="../media/image66.svg" Type="http://schemas.openxmlformats.org/officeDocument/2006/relationships/image"/><Relationship Id="rId12" Target="../media/image67.png" Type="http://schemas.openxmlformats.org/officeDocument/2006/relationships/image"/><Relationship Id="rId13" Target="../media/image68.svg" Type="http://schemas.openxmlformats.org/officeDocument/2006/relationships/image"/><Relationship Id="rId14" Target="../media/image69.png" Type="http://schemas.openxmlformats.org/officeDocument/2006/relationships/image"/><Relationship Id="rId2" Target="../media/image11.png" Type="http://schemas.openxmlformats.org/officeDocument/2006/relationships/image"/><Relationship Id="rId3" Target="../media/image58.jpeg"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 Id="rId6" Target="../media/image61.png" Type="http://schemas.openxmlformats.org/officeDocument/2006/relationships/image"/><Relationship Id="rId7" Target="../media/image62.svg" Type="http://schemas.openxmlformats.org/officeDocument/2006/relationships/image"/><Relationship Id="rId8" Target="../media/image63.png" Type="http://schemas.openxmlformats.org/officeDocument/2006/relationships/image"/><Relationship Id="rId9" Target="../media/image64.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70.png" Type="http://schemas.openxmlformats.org/officeDocument/2006/relationships/image"/><Relationship Id="rId6" Target="../media/image71.png" Type="http://schemas.openxmlformats.org/officeDocument/2006/relationships/image"/><Relationship Id="rId7" Target="../media/image7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73.png" Type="http://schemas.openxmlformats.org/officeDocument/2006/relationships/image"/><Relationship Id="rId4" Target="../media/image74.png" Type="http://schemas.openxmlformats.org/officeDocument/2006/relationships/image"/><Relationship Id="rId5" Target="../media/image75.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76.png" Type="http://schemas.openxmlformats.org/officeDocument/2006/relationships/image"/><Relationship Id="rId4" Target="../media/image77.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78.png" Type="http://schemas.openxmlformats.org/officeDocument/2006/relationships/image"/><Relationship Id="rId4" Target="../media/image79.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80.png" Type="http://schemas.openxmlformats.org/officeDocument/2006/relationships/image"/><Relationship Id="rId4" Target="../media/image81.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82.png" Type="http://schemas.openxmlformats.org/officeDocument/2006/relationships/image"/><Relationship Id="rId8" Target="../media/image83.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8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8.jpe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8.jpe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16197207" y="-207071"/>
            <a:ext cx="1739260" cy="11299900"/>
            <a:chOff x="0" y="0"/>
            <a:chExt cx="458077" cy="2976105"/>
          </a:xfrm>
        </p:grpSpPr>
        <p:sp>
          <p:nvSpPr>
            <p:cNvPr name="Freeform 3" id="3"/>
            <p:cNvSpPr/>
            <p:nvPr/>
          </p:nvSpPr>
          <p:spPr>
            <a:xfrm flipH="false" flipV="false" rot="0">
              <a:off x="0" y="0"/>
              <a:ext cx="458077" cy="2976105"/>
            </a:xfrm>
            <a:custGeom>
              <a:avLst/>
              <a:gdLst/>
              <a:ahLst/>
              <a:cxnLst/>
              <a:rect r="r" b="b" t="t" l="l"/>
              <a:pathLst>
                <a:path h="2976105" w="458077">
                  <a:moveTo>
                    <a:pt x="0" y="0"/>
                  </a:moveTo>
                  <a:lnTo>
                    <a:pt x="458077" y="0"/>
                  </a:lnTo>
                  <a:lnTo>
                    <a:pt x="458077" y="2976105"/>
                  </a:lnTo>
                  <a:lnTo>
                    <a:pt x="0" y="2976105"/>
                  </a:lnTo>
                  <a:close/>
                </a:path>
              </a:pathLst>
            </a:custGeom>
            <a:solidFill>
              <a:srgbClr val="1C5739"/>
            </a:solidFill>
          </p:spPr>
        </p:sp>
        <p:sp>
          <p:nvSpPr>
            <p:cNvPr name="TextBox 4" id="4"/>
            <p:cNvSpPr txBox="true"/>
            <p:nvPr/>
          </p:nvSpPr>
          <p:spPr>
            <a:xfrm>
              <a:off x="0" y="-19050"/>
              <a:ext cx="458077"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311701" y="-76830"/>
            <a:ext cx="1832145" cy="11299900"/>
            <a:chOff x="0" y="0"/>
            <a:chExt cx="482540" cy="2976105"/>
          </a:xfrm>
        </p:grpSpPr>
        <p:sp>
          <p:nvSpPr>
            <p:cNvPr name="Freeform 6" id="6"/>
            <p:cNvSpPr/>
            <p:nvPr/>
          </p:nvSpPr>
          <p:spPr>
            <a:xfrm flipH="false" flipV="false" rot="0">
              <a:off x="0" y="0"/>
              <a:ext cx="482540" cy="2976105"/>
            </a:xfrm>
            <a:custGeom>
              <a:avLst/>
              <a:gdLst/>
              <a:ahLst/>
              <a:cxnLst/>
              <a:rect r="r" b="b" t="t" l="l"/>
              <a:pathLst>
                <a:path h="2976105" w="482540">
                  <a:moveTo>
                    <a:pt x="0" y="0"/>
                  </a:moveTo>
                  <a:lnTo>
                    <a:pt x="482540" y="0"/>
                  </a:lnTo>
                  <a:lnTo>
                    <a:pt x="482540" y="2976105"/>
                  </a:lnTo>
                  <a:lnTo>
                    <a:pt x="0" y="2976105"/>
                  </a:lnTo>
                  <a:close/>
                </a:path>
              </a:pathLst>
            </a:custGeom>
            <a:solidFill>
              <a:srgbClr val="1C5739"/>
            </a:solidFill>
          </p:spPr>
        </p:sp>
        <p:sp>
          <p:nvSpPr>
            <p:cNvPr name="TextBox 7" id="7"/>
            <p:cNvSpPr txBox="true"/>
            <p:nvPr/>
          </p:nvSpPr>
          <p:spPr>
            <a:xfrm>
              <a:off x="0" y="-19050"/>
              <a:ext cx="482540" cy="2995155"/>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1227773" y="4163622"/>
            <a:ext cx="110236" cy="2818996"/>
            <a:chOff x="0" y="0"/>
            <a:chExt cx="26312" cy="672855"/>
          </a:xfrm>
        </p:grpSpPr>
        <p:sp>
          <p:nvSpPr>
            <p:cNvPr name="Freeform 9" id="9"/>
            <p:cNvSpPr/>
            <p:nvPr/>
          </p:nvSpPr>
          <p:spPr>
            <a:xfrm flipH="false" flipV="false" rot="0">
              <a:off x="0" y="0"/>
              <a:ext cx="26312" cy="672855"/>
            </a:xfrm>
            <a:custGeom>
              <a:avLst/>
              <a:gdLst/>
              <a:ahLst/>
              <a:cxnLst/>
              <a:rect r="r" b="b" t="t" l="l"/>
              <a:pathLst>
                <a:path h="672855" w="26312">
                  <a:moveTo>
                    <a:pt x="0" y="0"/>
                  </a:moveTo>
                  <a:lnTo>
                    <a:pt x="26312" y="0"/>
                  </a:lnTo>
                  <a:lnTo>
                    <a:pt x="26312" y="672855"/>
                  </a:lnTo>
                  <a:lnTo>
                    <a:pt x="0" y="672855"/>
                  </a:lnTo>
                  <a:close/>
                </a:path>
              </a:pathLst>
            </a:custGeom>
            <a:solidFill>
              <a:srgbClr val="FFFFFF"/>
            </a:solidFill>
          </p:spPr>
        </p:sp>
        <p:sp>
          <p:nvSpPr>
            <p:cNvPr name="TextBox 10" id="10"/>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grpSp>
        <p:nvGrpSpPr>
          <p:cNvPr name="Group 11" id="11"/>
          <p:cNvGrpSpPr/>
          <p:nvPr/>
        </p:nvGrpSpPr>
        <p:grpSpPr>
          <a:xfrm rot="0">
            <a:off x="2472790" y="3176116"/>
            <a:ext cx="3459096" cy="569486"/>
            <a:chOff x="0" y="0"/>
            <a:chExt cx="825638" cy="135928"/>
          </a:xfrm>
        </p:grpSpPr>
        <p:sp>
          <p:nvSpPr>
            <p:cNvPr name="Freeform 12" id="12"/>
            <p:cNvSpPr/>
            <p:nvPr/>
          </p:nvSpPr>
          <p:spPr>
            <a:xfrm flipH="false" flipV="false" rot="0">
              <a:off x="0" y="0"/>
              <a:ext cx="825638" cy="135928"/>
            </a:xfrm>
            <a:custGeom>
              <a:avLst/>
              <a:gdLst/>
              <a:ahLst/>
              <a:cxnLst/>
              <a:rect r="r" b="b" t="t" l="l"/>
              <a:pathLst>
                <a:path h="135928" w="825638">
                  <a:moveTo>
                    <a:pt x="40286" y="0"/>
                  </a:moveTo>
                  <a:lnTo>
                    <a:pt x="785351" y="0"/>
                  </a:lnTo>
                  <a:cubicBezTo>
                    <a:pt x="807601" y="0"/>
                    <a:pt x="825638" y="18037"/>
                    <a:pt x="825638" y="40286"/>
                  </a:cubicBezTo>
                  <a:lnTo>
                    <a:pt x="825638" y="95642"/>
                  </a:lnTo>
                  <a:cubicBezTo>
                    <a:pt x="825638" y="117891"/>
                    <a:pt x="807601" y="135928"/>
                    <a:pt x="785351" y="135928"/>
                  </a:cubicBezTo>
                  <a:lnTo>
                    <a:pt x="40286" y="135928"/>
                  </a:lnTo>
                  <a:cubicBezTo>
                    <a:pt x="18037" y="135928"/>
                    <a:pt x="0" y="117891"/>
                    <a:pt x="0" y="95642"/>
                  </a:cubicBezTo>
                  <a:lnTo>
                    <a:pt x="0" y="40286"/>
                  </a:lnTo>
                  <a:cubicBezTo>
                    <a:pt x="0" y="18037"/>
                    <a:pt x="18037" y="0"/>
                    <a:pt x="40286" y="0"/>
                  </a:cubicBezTo>
                  <a:close/>
                </a:path>
              </a:pathLst>
            </a:custGeom>
            <a:solidFill>
              <a:srgbClr val="1C5739"/>
            </a:solidFill>
          </p:spPr>
        </p:sp>
        <p:sp>
          <p:nvSpPr>
            <p:cNvPr name="TextBox 13" id="13"/>
            <p:cNvSpPr txBox="true"/>
            <p:nvPr/>
          </p:nvSpPr>
          <p:spPr>
            <a:xfrm>
              <a:off x="0" y="-28575"/>
              <a:ext cx="825638" cy="164503"/>
            </a:xfrm>
            <a:prstGeom prst="rect">
              <a:avLst/>
            </a:prstGeom>
          </p:spPr>
          <p:txBody>
            <a:bodyPr anchor="ctr" rtlCol="false" tIns="56055" lIns="56055" bIns="56055" rIns="56055"/>
            <a:lstStyle/>
            <a:p>
              <a:pPr algn="ctr">
                <a:lnSpc>
                  <a:spcPts val="3120"/>
                </a:lnSpc>
              </a:pPr>
              <a:r>
                <a:rPr lang="en-US" sz="2400">
                  <a:solidFill>
                    <a:srgbClr val="FFFFFF"/>
                  </a:solidFill>
                  <a:latin typeface="Montserrat Light"/>
                  <a:ea typeface="Montserrat Light"/>
                  <a:cs typeface="Montserrat Light"/>
                  <a:sym typeface="Montserrat Light"/>
                </a:rPr>
                <a:t>Presentation 2024</a:t>
              </a:r>
            </a:p>
          </p:txBody>
        </p:sp>
      </p:grpSp>
      <p:sp>
        <p:nvSpPr>
          <p:cNvPr name="Freeform 14" id="14"/>
          <p:cNvSpPr/>
          <p:nvPr/>
        </p:nvSpPr>
        <p:spPr>
          <a:xfrm flipH="false" flipV="false" rot="0">
            <a:off x="-1662725" y="-207071"/>
            <a:ext cx="3806571" cy="2083232"/>
          </a:xfrm>
          <a:custGeom>
            <a:avLst/>
            <a:gdLst/>
            <a:ahLst/>
            <a:cxnLst/>
            <a:rect r="r" b="b" t="t" l="l"/>
            <a:pathLst>
              <a:path h="2083232" w="3806571">
                <a:moveTo>
                  <a:pt x="0" y="0"/>
                </a:moveTo>
                <a:lnTo>
                  <a:pt x="3806571" y="0"/>
                </a:lnTo>
                <a:lnTo>
                  <a:pt x="3806571" y="2083233"/>
                </a:lnTo>
                <a:lnTo>
                  <a:pt x="0" y="20832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4202339" y="4230297"/>
            <a:ext cx="10924358" cy="2142578"/>
          </a:xfrm>
          <a:prstGeom prst="rect">
            <a:avLst/>
          </a:prstGeom>
        </p:spPr>
        <p:txBody>
          <a:bodyPr anchor="t" rtlCol="false" tIns="0" lIns="0" bIns="0" rIns="0">
            <a:spAutoFit/>
          </a:bodyPr>
          <a:lstStyle/>
          <a:p>
            <a:pPr algn="l">
              <a:lnSpc>
                <a:spcPts val="7782"/>
              </a:lnSpc>
            </a:pPr>
            <a:r>
              <a:rPr lang="en-US" sz="8107">
                <a:solidFill>
                  <a:srgbClr val="1C5739"/>
                </a:solidFill>
                <a:latin typeface="Codec Pro ExtraBold"/>
                <a:ea typeface="Codec Pro ExtraBold"/>
                <a:cs typeface="Codec Pro ExtraBold"/>
                <a:sym typeface="Codec Pro ExtraBold"/>
              </a:rPr>
              <a:t>CUSTOMER CHURN  </a:t>
            </a:r>
          </a:p>
          <a:p>
            <a:pPr algn="l">
              <a:lnSpc>
                <a:spcPts val="7782"/>
              </a:lnSpc>
            </a:pPr>
            <a:r>
              <a:rPr lang="en-US" sz="8107">
                <a:solidFill>
                  <a:srgbClr val="1C5739"/>
                </a:solidFill>
                <a:latin typeface="Codec Pro ExtraBold"/>
                <a:ea typeface="Codec Pro ExtraBold"/>
                <a:cs typeface="Codec Pro ExtraBold"/>
                <a:sym typeface="Codec Pro ExtraBold"/>
              </a:rPr>
              <a:t>       PREDICTION</a:t>
            </a:r>
          </a:p>
        </p:txBody>
      </p:sp>
      <p:sp>
        <p:nvSpPr>
          <p:cNvPr name="Freeform 16" id="16"/>
          <p:cNvSpPr/>
          <p:nvPr/>
        </p:nvSpPr>
        <p:spPr>
          <a:xfrm flipH="false" flipV="false" rot="0">
            <a:off x="14293922" y="8359686"/>
            <a:ext cx="3806571" cy="2083232"/>
          </a:xfrm>
          <a:custGeom>
            <a:avLst/>
            <a:gdLst/>
            <a:ahLst/>
            <a:cxnLst/>
            <a:rect r="r" b="b" t="t" l="l"/>
            <a:pathLst>
              <a:path h="2083232" w="3806571">
                <a:moveTo>
                  <a:pt x="0" y="0"/>
                </a:moveTo>
                <a:lnTo>
                  <a:pt x="3806571" y="0"/>
                </a:lnTo>
                <a:lnTo>
                  <a:pt x="3806571"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7" id="17"/>
          <p:cNvGrpSpPr/>
          <p:nvPr/>
        </p:nvGrpSpPr>
        <p:grpSpPr>
          <a:xfrm rot="0">
            <a:off x="16566958" y="4163622"/>
            <a:ext cx="110236" cy="2818996"/>
            <a:chOff x="0" y="0"/>
            <a:chExt cx="26312" cy="672855"/>
          </a:xfrm>
        </p:grpSpPr>
        <p:sp>
          <p:nvSpPr>
            <p:cNvPr name="Freeform 18" id="18"/>
            <p:cNvSpPr/>
            <p:nvPr/>
          </p:nvSpPr>
          <p:spPr>
            <a:xfrm flipH="false" flipV="false" rot="0">
              <a:off x="0" y="0"/>
              <a:ext cx="26312" cy="672855"/>
            </a:xfrm>
            <a:custGeom>
              <a:avLst/>
              <a:gdLst/>
              <a:ahLst/>
              <a:cxnLst/>
              <a:rect r="r" b="b" t="t" l="l"/>
              <a:pathLst>
                <a:path h="672855" w="26312">
                  <a:moveTo>
                    <a:pt x="0" y="0"/>
                  </a:moveTo>
                  <a:lnTo>
                    <a:pt x="26312" y="0"/>
                  </a:lnTo>
                  <a:lnTo>
                    <a:pt x="26312" y="672855"/>
                  </a:lnTo>
                  <a:lnTo>
                    <a:pt x="0" y="672855"/>
                  </a:lnTo>
                  <a:close/>
                </a:path>
              </a:pathLst>
            </a:custGeom>
            <a:solidFill>
              <a:srgbClr val="FFFFFF"/>
            </a:solidFill>
          </p:spPr>
        </p:sp>
        <p:sp>
          <p:nvSpPr>
            <p:cNvPr name="TextBox 19" id="19"/>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51077" y="64393"/>
            <a:ext cx="4976284" cy="2799160"/>
            <a:chOff x="0" y="0"/>
            <a:chExt cx="6089457" cy="3425320"/>
          </a:xfrm>
        </p:grpSpPr>
        <p:sp>
          <p:nvSpPr>
            <p:cNvPr name="Freeform 3" id="3"/>
            <p:cNvSpPr/>
            <p:nvPr/>
          </p:nvSpPr>
          <p:spPr>
            <a:xfrm flipH="false" flipV="false" rot="0">
              <a:off x="0" y="0"/>
              <a:ext cx="6089457" cy="3425320"/>
            </a:xfrm>
            <a:custGeom>
              <a:avLst/>
              <a:gdLst/>
              <a:ahLst/>
              <a:cxnLst/>
              <a:rect r="r" b="b" t="t" l="l"/>
              <a:pathLst>
                <a:path h="3425320" w="6089457">
                  <a:moveTo>
                    <a:pt x="0" y="3425320"/>
                  </a:moveTo>
                  <a:lnTo>
                    <a:pt x="0" y="0"/>
                  </a:lnTo>
                  <a:lnTo>
                    <a:pt x="6089457" y="0"/>
                  </a:lnTo>
                  <a:cubicBezTo>
                    <a:pt x="4059638" y="1141773"/>
                    <a:pt x="2029819" y="2283546"/>
                    <a:pt x="0" y="3425320"/>
                  </a:cubicBezTo>
                  <a:close/>
                </a:path>
              </a:pathLst>
            </a:custGeom>
            <a:solidFill>
              <a:srgbClr val="F9D549"/>
            </a:solidFill>
          </p:spPr>
        </p:sp>
        <p:sp>
          <p:nvSpPr>
            <p:cNvPr name="Freeform 4" id="4"/>
            <p:cNvSpPr/>
            <p:nvPr/>
          </p:nvSpPr>
          <p:spPr>
            <a:xfrm flipH="false" flipV="false" rot="0">
              <a:off x="0" y="0"/>
              <a:ext cx="6089457" cy="3425320"/>
            </a:xfrm>
            <a:custGeom>
              <a:avLst/>
              <a:gdLst/>
              <a:ahLst/>
              <a:cxnLst/>
              <a:rect r="r" b="b" t="t" l="l"/>
              <a:pathLst>
                <a:path h="3425320" w="6089457">
                  <a:moveTo>
                    <a:pt x="0" y="3425320"/>
                  </a:moveTo>
                  <a:lnTo>
                    <a:pt x="0" y="0"/>
                  </a:lnTo>
                  <a:lnTo>
                    <a:pt x="6089457" y="0"/>
                  </a:lnTo>
                  <a:cubicBezTo>
                    <a:pt x="4059638" y="1141773"/>
                    <a:pt x="2029819" y="2283546"/>
                    <a:pt x="0" y="3425320"/>
                  </a:cubicBezTo>
                  <a:close/>
                </a:path>
              </a:pathLst>
            </a:custGeom>
            <a:blipFill>
              <a:blip r:embed="rId2"/>
              <a:stretch>
                <a:fillRect l="0" t="-83416" r="0" b="-83416"/>
              </a:stretch>
            </a:blipFill>
          </p:spPr>
        </p:sp>
      </p:grpSp>
      <p:grpSp>
        <p:nvGrpSpPr>
          <p:cNvPr name="Group 5" id="5"/>
          <p:cNvGrpSpPr/>
          <p:nvPr/>
        </p:nvGrpSpPr>
        <p:grpSpPr>
          <a:xfrm rot="-1660488">
            <a:off x="-3888162" y="2424978"/>
            <a:ext cx="8282376" cy="320250"/>
            <a:chOff x="0" y="0"/>
            <a:chExt cx="2181367" cy="84346"/>
          </a:xfrm>
        </p:grpSpPr>
        <p:sp>
          <p:nvSpPr>
            <p:cNvPr name="Freeform 6" id="6"/>
            <p:cNvSpPr/>
            <p:nvPr/>
          </p:nvSpPr>
          <p:spPr>
            <a:xfrm flipH="false" flipV="false" rot="0">
              <a:off x="0" y="0"/>
              <a:ext cx="2181366" cy="84346"/>
            </a:xfrm>
            <a:custGeom>
              <a:avLst/>
              <a:gdLst/>
              <a:ahLst/>
              <a:cxnLst/>
              <a:rect r="r" b="b" t="t" l="l"/>
              <a:pathLst>
                <a:path h="84346" w="2181366">
                  <a:moveTo>
                    <a:pt x="0" y="0"/>
                  </a:moveTo>
                  <a:lnTo>
                    <a:pt x="2181366" y="0"/>
                  </a:lnTo>
                  <a:lnTo>
                    <a:pt x="2181366" y="84346"/>
                  </a:lnTo>
                  <a:lnTo>
                    <a:pt x="0" y="84346"/>
                  </a:lnTo>
                  <a:close/>
                </a:path>
              </a:pathLst>
            </a:custGeom>
            <a:solidFill>
              <a:srgbClr val="1C5739"/>
            </a:solidFill>
          </p:spPr>
        </p:sp>
        <p:sp>
          <p:nvSpPr>
            <p:cNvPr name="TextBox 7" id="7"/>
            <p:cNvSpPr txBox="true"/>
            <p:nvPr/>
          </p:nvSpPr>
          <p:spPr>
            <a:xfrm>
              <a:off x="0" y="-19050"/>
              <a:ext cx="2181367" cy="103396"/>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1747322">
            <a:off x="3498370" y="-1495278"/>
            <a:ext cx="8282376" cy="111180"/>
            <a:chOff x="0" y="0"/>
            <a:chExt cx="2181367" cy="29282"/>
          </a:xfrm>
        </p:grpSpPr>
        <p:sp>
          <p:nvSpPr>
            <p:cNvPr name="Freeform 9" id="9"/>
            <p:cNvSpPr/>
            <p:nvPr/>
          </p:nvSpPr>
          <p:spPr>
            <a:xfrm flipH="false" flipV="false" rot="0">
              <a:off x="0" y="0"/>
              <a:ext cx="2181366" cy="29282"/>
            </a:xfrm>
            <a:custGeom>
              <a:avLst/>
              <a:gdLst/>
              <a:ahLst/>
              <a:cxnLst/>
              <a:rect r="r" b="b" t="t" l="l"/>
              <a:pathLst>
                <a:path h="29282" w="2181366">
                  <a:moveTo>
                    <a:pt x="0" y="0"/>
                  </a:moveTo>
                  <a:lnTo>
                    <a:pt x="2181366" y="0"/>
                  </a:lnTo>
                  <a:lnTo>
                    <a:pt x="2181366" y="29282"/>
                  </a:lnTo>
                  <a:lnTo>
                    <a:pt x="0" y="29282"/>
                  </a:lnTo>
                  <a:close/>
                </a:path>
              </a:pathLst>
            </a:custGeom>
            <a:solidFill>
              <a:srgbClr val="1C5739"/>
            </a:solidFill>
          </p:spPr>
        </p:sp>
        <p:sp>
          <p:nvSpPr>
            <p:cNvPr name="TextBox 10" id="10"/>
            <p:cNvSpPr txBox="true"/>
            <p:nvPr/>
          </p:nvSpPr>
          <p:spPr>
            <a:xfrm>
              <a:off x="0" y="-19050"/>
              <a:ext cx="2181367" cy="48332"/>
            </a:xfrm>
            <a:prstGeom prst="rect">
              <a:avLst/>
            </a:prstGeom>
          </p:spPr>
          <p:txBody>
            <a:bodyPr anchor="ctr" rtlCol="false" tIns="50800" lIns="50800" bIns="50800" rIns="50800"/>
            <a:lstStyle/>
            <a:p>
              <a:pPr algn="ctr">
                <a:lnSpc>
                  <a:spcPts val="2859"/>
                </a:lnSpc>
              </a:pPr>
            </a:p>
          </p:txBody>
        </p:sp>
      </p:grpSp>
      <p:grpSp>
        <p:nvGrpSpPr>
          <p:cNvPr name="Group 11" id="11"/>
          <p:cNvGrpSpPr/>
          <p:nvPr/>
        </p:nvGrpSpPr>
        <p:grpSpPr>
          <a:xfrm rot="0">
            <a:off x="1858798" y="1807585"/>
            <a:ext cx="2264977" cy="2263391"/>
            <a:chOff x="0" y="0"/>
            <a:chExt cx="2056320" cy="2054880"/>
          </a:xfrm>
        </p:grpSpPr>
        <p:sp>
          <p:nvSpPr>
            <p:cNvPr name="Freeform 12" id="12"/>
            <p:cNvSpPr/>
            <p:nvPr/>
          </p:nvSpPr>
          <p:spPr>
            <a:xfrm flipH="false" flipV="false" rot="0">
              <a:off x="0" y="0"/>
              <a:ext cx="2056384" cy="2054860"/>
            </a:xfrm>
            <a:custGeom>
              <a:avLst/>
              <a:gdLst/>
              <a:ahLst/>
              <a:cxnLst/>
              <a:rect r="r" b="b" t="t" l="l"/>
              <a:pathLst>
                <a:path h="2054860" w="2056384">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1C5739"/>
            </a:solidFill>
          </p:spPr>
        </p:sp>
      </p:grpSp>
      <p:grpSp>
        <p:nvGrpSpPr>
          <p:cNvPr name="Group 13" id="13"/>
          <p:cNvGrpSpPr/>
          <p:nvPr/>
        </p:nvGrpSpPr>
        <p:grpSpPr>
          <a:xfrm rot="0">
            <a:off x="1858798" y="4702701"/>
            <a:ext cx="2267356" cy="2112155"/>
            <a:chOff x="0" y="0"/>
            <a:chExt cx="2058480" cy="1917576"/>
          </a:xfrm>
        </p:grpSpPr>
        <p:sp>
          <p:nvSpPr>
            <p:cNvPr name="Freeform 14" id="14"/>
            <p:cNvSpPr/>
            <p:nvPr/>
          </p:nvSpPr>
          <p:spPr>
            <a:xfrm flipH="false" flipV="false" rot="0">
              <a:off x="0" y="0"/>
              <a:ext cx="2058416" cy="1917682"/>
            </a:xfrm>
            <a:custGeom>
              <a:avLst/>
              <a:gdLst/>
              <a:ahLst/>
              <a:cxnLst/>
              <a:rect r="r" b="b" t="t" l="l"/>
              <a:pathLst>
                <a:path h="1917682" w="2058416">
                  <a:moveTo>
                    <a:pt x="0" y="958838"/>
                  </a:moveTo>
                  <a:cubicBezTo>
                    <a:pt x="0" y="429281"/>
                    <a:pt x="460756" y="0"/>
                    <a:pt x="1029208" y="0"/>
                  </a:cubicBezTo>
                  <a:cubicBezTo>
                    <a:pt x="1597660" y="0"/>
                    <a:pt x="2058416" y="429281"/>
                    <a:pt x="2058416" y="958838"/>
                  </a:cubicBezTo>
                  <a:cubicBezTo>
                    <a:pt x="2058416" y="1488394"/>
                    <a:pt x="1597660" y="1917682"/>
                    <a:pt x="1029208" y="1917682"/>
                  </a:cubicBezTo>
                  <a:cubicBezTo>
                    <a:pt x="460756" y="1917682"/>
                    <a:pt x="0" y="1488276"/>
                    <a:pt x="0" y="958838"/>
                  </a:cubicBezTo>
                  <a:close/>
                </a:path>
              </a:pathLst>
            </a:custGeom>
            <a:solidFill>
              <a:srgbClr val="1C5739"/>
            </a:solidFill>
          </p:spPr>
        </p:sp>
      </p:grpSp>
      <p:grpSp>
        <p:nvGrpSpPr>
          <p:cNvPr name="Group 15" id="15"/>
          <p:cNvGrpSpPr/>
          <p:nvPr/>
        </p:nvGrpSpPr>
        <p:grpSpPr>
          <a:xfrm rot="0">
            <a:off x="9861773" y="7285644"/>
            <a:ext cx="2264184" cy="2264184"/>
            <a:chOff x="0" y="0"/>
            <a:chExt cx="2055600" cy="2055600"/>
          </a:xfrm>
        </p:grpSpPr>
        <p:sp>
          <p:nvSpPr>
            <p:cNvPr name="Freeform 16" id="16"/>
            <p:cNvSpPr/>
            <p:nvPr/>
          </p:nvSpPr>
          <p:spPr>
            <a:xfrm flipH="false" flipV="false" rot="0">
              <a:off x="0" y="0"/>
              <a:ext cx="2055622" cy="2055622"/>
            </a:xfrm>
            <a:custGeom>
              <a:avLst/>
              <a:gdLst/>
              <a:ahLst/>
              <a:cxnLst/>
              <a:rect r="r" b="b" t="t" l="l"/>
              <a:pathLst>
                <a:path h="2055622" w="2055622">
                  <a:moveTo>
                    <a:pt x="0" y="1027811"/>
                  </a:moveTo>
                  <a:cubicBezTo>
                    <a:pt x="0" y="460121"/>
                    <a:pt x="460121" y="0"/>
                    <a:pt x="1027811" y="0"/>
                  </a:cubicBezTo>
                  <a:cubicBezTo>
                    <a:pt x="1595501" y="0"/>
                    <a:pt x="2055622" y="460121"/>
                    <a:pt x="2055622" y="1027811"/>
                  </a:cubicBezTo>
                  <a:cubicBezTo>
                    <a:pt x="2055622" y="1595501"/>
                    <a:pt x="1595501" y="2055622"/>
                    <a:pt x="1027811" y="2055622"/>
                  </a:cubicBezTo>
                  <a:cubicBezTo>
                    <a:pt x="460121" y="2055622"/>
                    <a:pt x="0" y="1595501"/>
                    <a:pt x="0" y="1027811"/>
                  </a:cubicBezTo>
                  <a:close/>
                </a:path>
              </a:pathLst>
            </a:custGeom>
            <a:solidFill>
              <a:srgbClr val="1C5739"/>
            </a:solidFill>
          </p:spPr>
        </p:sp>
      </p:grpSp>
      <p:grpSp>
        <p:nvGrpSpPr>
          <p:cNvPr name="Group 17" id="17"/>
          <p:cNvGrpSpPr/>
          <p:nvPr/>
        </p:nvGrpSpPr>
        <p:grpSpPr>
          <a:xfrm rot="0">
            <a:off x="12622550" y="7847931"/>
            <a:ext cx="4487922" cy="1594049"/>
            <a:chOff x="0" y="0"/>
            <a:chExt cx="4074480" cy="1447200"/>
          </a:xfrm>
        </p:grpSpPr>
        <p:sp>
          <p:nvSpPr>
            <p:cNvPr name="Freeform 18" id="18"/>
            <p:cNvSpPr/>
            <p:nvPr/>
          </p:nvSpPr>
          <p:spPr>
            <a:xfrm flipH="false" flipV="false" rot="0">
              <a:off x="0" y="0"/>
              <a:ext cx="4074414" cy="1447165"/>
            </a:xfrm>
            <a:custGeom>
              <a:avLst/>
              <a:gdLst/>
              <a:ahLst/>
              <a:cxnLst/>
              <a:rect r="r" b="b" t="t" l="l"/>
              <a:pathLst>
                <a:path h="1447165" w="4074414">
                  <a:moveTo>
                    <a:pt x="3350387" y="0"/>
                  </a:moveTo>
                  <a:cubicBezTo>
                    <a:pt x="0" y="0"/>
                    <a:pt x="0" y="0"/>
                    <a:pt x="0" y="0"/>
                  </a:cubicBezTo>
                  <a:cubicBezTo>
                    <a:pt x="0" y="1447165"/>
                    <a:pt x="0" y="1447165"/>
                    <a:pt x="0" y="1447165"/>
                  </a:cubicBezTo>
                  <a:cubicBezTo>
                    <a:pt x="3350387" y="1447165"/>
                    <a:pt x="3350387" y="1447165"/>
                    <a:pt x="3350387" y="1447165"/>
                  </a:cubicBezTo>
                  <a:cubicBezTo>
                    <a:pt x="3749294" y="1447165"/>
                    <a:pt x="4074414" y="1122172"/>
                    <a:pt x="4074414" y="723519"/>
                  </a:cubicBezTo>
                  <a:cubicBezTo>
                    <a:pt x="4074414" y="324866"/>
                    <a:pt x="3749294" y="0"/>
                    <a:pt x="3350387" y="0"/>
                  </a:cubicBezTo>
                  <a:close/>
                </a:path>
              </a:pathLst>
            </a:custGeom>
            <a:solidFill>
              <a:srgbClr val="F2F2F2"/>
            </a:solidFill>
          </p:spPr>
        </p:sp>
      </p:grpSp>
      <p:grpSp>
        <p:nvGrpSpPr>
          <p:cNvPr name="Group 19" id="19"/>
          <p:cNvGrpSpPr/>
          <p:nvPr/>
        </p:nvGrpSpPr>
        <p:grpSpPr>
          <a:xfrm rot="0">
            <a:off x="1858798" y="7568202"/>
            <a:ext cx="2263391" cy="2265770"/>
            <a:chOff x="0" y="0"/>
            <a:chExt cx="2054880" cy="2057040"/>
          </a:xfrm>
        </p:grpSpPr>
        <p:sp>
          <p:nvSpPr>
            <p:cNvPr name="Freeform 20" id="20"/>
            <p:cNvSpPr/>
            <p:nvPr/>
          </p:nvSpPr>
          <p:spPr>
            <a:xfrm flipH="false" flipV="false" rot="0">
              <a:off x="0" y="0"/>
              <a:ext cx="2054860" cy="2057146"/>
            </a:xfrm>
            <a:custGeom>
              <a:avLst/>
              <a:gdLst/>
              <a:ahLst/>
              <a:cxnLst/>
              <a:rect r="r" b="b" t="t" l="l"/>
              <a:pathLst>
                <a:path h="2057146" w="2054860">
                  <a:moveTo>
                    <a:pt x="0" y="1028573"/>
                  </a:moveTo>
                  <a:cubicBezTo>
                    <a:pt x="0" y="460502"/>
                    <a:pt x="459994" y="0"/>
                    <a:pt x="1027430" y="0"/>
                  </a:cubicBezTo>
                  <a:cubicBezTo>
                    <a:pt x="1594866" y="0"/>
                    <a:pt x="2054860" y="460502"/>
                    <a:pt x="2054860" y="1028573"/>
                  </a:cubicBezTo>
                  <a:cubicBezTo>
                    <a:pt x="2054860" y="1596644"/>
                    <a:pt x="1594866" y="2057146"/>
                    <a:pt x="1027430" y="2057146"/>
                  </a:cubicBezTo>
                  <a:cubicBezTo>
                    <a:pt x="459994" y="2057146"/>
                    <a:pt x="0" y="1596517"/>
                    <a:pt x="0" y="1028573"/>
                  </a:cubicBezTo>
                  <a:close/>
                </a:path>
              </a:pathLst>
            </a:custGeom>
            <a:solidFill>
              <a:srgbClr val="1C5739"/>
            </a:solidFill>
          </p:spPr>
        </p:sp>
      </p:grpSp>
      <p:sp>
        <p:nvSpPr>
          <p:cNvPr name="Freeform 21" id="21"/>
          <p:cNvSpPr/>
          <p:nvPr/>
        </p:nvSpPr>
        <p:spPr>
          <a:xfrm flipH="false" flipV="false" rot="0">
            <a:off x="10324389" y="2850025"/>
            <a:ext cx="1029692" cy="892261"/>
          </a:xfrm>
          <a:custGeom>
            <a:avLst/>
            <a:gdLst/>
            <a:ahLst/>
            <a:cxnLst/>
            <a:rect r="r" b="b" t="t" l="l"/>
            <a:pathLst>
              <a:path h="892261" w="1029692">
                <a:moveTo>
                  <a:pt x="0" y="0"/>
                </a:moveTo>
                <a:lnTo>
                  <a:pt x="1029692" y="0"/>
                </a:lnTo>
                <a:lnTo>
                  <a:pt x="1029692" y="892261"/>
                </a:lnTo>
                <a:lnTo>
                  <a:pt x="0" y="8922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2" id="22"/>
          <p:cNvSpPr/>
          <p:nvPr/>
        </p:nvSpPr>
        <p:spPr>
          <a:xfrm flipH="false" flipV="false" rot="0">
            <a:off x="10353215" y="8025956"/>
            <a:ext cx="1000866" cy="988796"/>
          </a:xfrm>
          <a:custGeom>
            <a:avLst/>
            <a:gdLst/>
            <a:ahLst/>
            <a:cxnLst/>
            <a:rect r="r" b="b" t="t" l="l"/>
            <a:pathLst>
              <a:path h="988796" w="1000866">
                <a:moveTo>
                  <a:pt x="0" y="0"/>
                </a:moveTo>
                <a:lnTo>
                  <a:pt x="1000866" y="0"/>
                </a:lnTo>
                <a:lnTo>
                  <a:pt x="1000866" y="988795"/>
                </a:lnTo>
                <a:lnTo>
                  <a:pt x="0" y="9887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3" id="23"/>
          <p:cNvSpPr txBox="true"/>
          <p:nvPr/>
        </p:nvSpPr>
        <p:spPr>
          <a:xfrm rot="0">
            <a:off x="12748011" y="8091006"/>
            <a:ext cx="2215203" cy="326730"/>
          </a:xfrm>
          <a:prstGeom prst="rect">
            <a:avLst/>
          </a:prstGeom>
        </p:spPr>
        <p:txBody>
          <a:bodyPr anchor="t" rtlCol="false" tIns="0" lIns="0" bIns="0" rIns="0">
            <a:spAutoFit/>
          </a:bodyPr>
          <a:lstStyle/>
          <a:p>
            <a:pPr algn="l">
              <a:lnSpc>
                <a:spcPts val="2619"/>
              </a:lnSpc>
            </a:pPr>
            <a:r>
              <a:rPr lang="en-US" sz="1898" spc="186">
                <a:solidFill>
                  <a:srgbClr val="231F20"/>
                </a:solidFill>
                <a:latin typeface="Open Sauce Bold"/>
                <a:ea typeface="Open Sauce Bold"/>
                <a:cs typeface="Open Sauce Bold"/>
                <a:sym typeface="Open Sauce Bold"/>
              </a:rPr>
              <a:t>1st Quarter</a:t>
            </a:r>
          </a:p>
        </p:txBody>
      </p:sp>
      <p:sp>
        <p:nvSpPr>
          <p:cNvPr name="TextBox 24" id="24"/>
          <p:cNvSpPr txBox="true"/>
          <p:nvPr/>
        </p:nvSpPr>
        <p:spPr>
          <a:xfrm rot="0">
            <a:off x="12748011" y="8588035"/>
            <a:ext cx="2961949" cy="615062"/>
          </a:xfrm>
          <a:prstGeom prst="rect">
            <a:avLst/>
          </a:prstGeom>
        </p:spPr>
        <p:txBody>
          <a:bodyPr anchor="t" rtlCol="false" tIns="0" lIns="0" bIns="0" rIns="0">
            <a:spAutoFit/>
          </a:bodyPr>
          <a:lstStyle/>
          <a:p>
            <a:pPr algn="l">
              <a:lnSpc>
                <a:spcPts val="2545"/>
              </a:lnSpc>
            </a:pPr>
            <a:r>
              <a:rPr lang="en-US" sz="1844" spc="180">
                <a:solidFill>
                  <a:srgbClr val="231F20"/>
                </a:solidFill>
                <a:latin typeface="Open Sauce"/>
                <a:ea typeface="Open Sauce"/>
                <a:cs typeface="Open Sauce"/>
                <a:sym typeface="Open Sauce"/>
              </a:rPr>
              <a:t>List a milestone or deadline.</a:t>
            </a:r>
          </a:p>
        </p:txBody>
      </p:sp>
      <p:grpSp>
        <p:nvGrpSpPr>
          <p:cNvPr name="Group 25" id="25"/>
          <p:cNvGrpSpPr/>
          <p:nvPr/>
        </p:nvGrpSpPr>
        <p:grpSpPr>
          <a:xfrm rot="0">
            <a:off x="4296807" y="1367223"/>
            <a:ext cx="13084857" cy="2810694"/>
            <a:chOff x="0" y="0"/>
            <a:chExt cx="3446217" cy="740265"/>
          </a:xfrm>
        </p:grpSpPr>
        <p:sp>
          <p:nvSpPr>
            <p:cNvPr name="Freeform 26" id="26"/>
            <p:cNvSpPr/>
            <p:nvPr/>
          </p:nvSpPr>
          <p:spPr>
            <a:xfrm flipH="false" flipV="false" rot="0">
              <a:off x="0" y="0"/>
              <a:ext cx="3446218" cy="740265"/>
            </a:xfrm>
            <a:custGeom>
              <a:avLst/>
              <a:gdLst/>
              <a:ahLst/>
              <a:cxnLst/>
              <a:rect r="r" b="b" t="t" l="l"/>
              <a:pathLst>
                <a:path h="740265" w="3446218">
                  <a:moveTo>
                    <a:pt x="0" y="0"/>
                  </a:moveTo>
                  <a:lnTo>
                    <a:pt x="3446218" y="0"/>
                  </a:lnTo>
                  <a:lnTo>
                    <a:pt x="3446218" y="740265"/>
                  </a:lnTo>
                  <a:lnTo>
                    <a:pt x="0" y="740265"/>
                  </a:lnTo>
                  <a:close/>
                </a:path>
              </a:pathLst>
            </a:custGeom>
            <a:solidFill>
              <a:srgbClr val="1C5739"/>
            </a:solidFill>
          </p:spPr>
        </p:sp>
        <p:sp>
          <p:nvSpPr>
            <p:cNvPr name="TextBox 27" id="27"/>
            <p:cNvSpPr txBox="true"/>
            <p:nvPr/>
          </p:nvSpPr>
          <p:spPr>
            <a:xfrm>
              <a:off x="0" y="-19050"/>
              <a:ext cx="3446217" cy="759315"/>
            </a:xfrm>
            <a:prstGeom prst="rect">
              <a:avLst/>
            </a:prstGeom>
          </p:spPr>
          <p:txBody>
            <a:bodyPr anchor="ctr" rtlCol="false" tIns="50800" lIns="50800" bIns="50800" rIns="50800"/>
            <a:lstStyle/>
            <a:p>
              <a:pPr algn="ctr">
                <a:lnSpc>
                  <a:spcPts val="2859"/>
                </a:lnSpc>
              </a:pPr>
            </a:p>
          </p:txBody>
        </p:sp>
      </p:grpSp>
      <p:grpSp>
        <p:nvGrpSpPr>
          <p:cNvPr name="Group 28" id="28"/>
          <p:cNvGrpSpPr/>
          <p:nvPr/>
        </p:nvGrpSpPr>
        <p:grpSpPr>
          <a:xfrm rot="0">
            <a:off x="4330184" y="2078666"/>
            <a:ext cx="4813816" cy="1542718"/>
            <a:chOff x="0" y="0"/>
            <a:chExt cx="4515765" cy="1447200"/>
          </a:xfrm>
        </p:grpSpPr>
        <p:sp>
          <p:nvSpPr>
            <p:cNvPr name="Freeform 29" id="29"/>
            <p:cNvSpPr/>
            <p:nvPr/>
          </p:nvSpPr>
          <p:spPr>
            <a:xfrm flipH="false" flipV="false" rot="0">
              <a:off x="0" y="0"/>
              <a:ext cx="4515739" cy="1447165"/>
            </a:xfrm>
            <a:custGeom>
              <a:avLst/>
              <a:gdLst/>
              <a:ahLst/>
              <a:cxnLst/>
              <a:rect r="r" b="b" t="t" l="l"/>
              <a:pathLst>
                <a:path h="1447165" w="4515739">
                  <a:moveTo>
                    <a:pt x="3713295" y="0"/>
                  </a:moveTo>
                  <a:cubicBezTo>
                    <a:pt x="0" y="0"/>
                    <a:pt x="0" y="0"/>
                    <a:pt x="0" y="0"/>
                  </a:cubicBezTo>
                  <a:cubicBezTo>
                    <a:pt x="0" y="1447165"/>
                    <a:pt x="0" y="1447165"/>
                    <a:pt x="0" y="1447165"/>
                  </a:cubicBezTo>
                  <a:cubicBezTo>
                    <a:pt x="3713295" y="1447165"/>
                    <a:pt x="3713295" y="1447165"/>
                    <a:pt x="3713295" y="1447165"/>
                  </a:cubicBezTo>
                  <a:cubicBezTo>
                    <a:pt x="4155280" y="1447165"/>
                    <a:pt x="4515739" y="1122172"/>
                    <a:pt x="4515739" y="723519"/>
                  </a:cubicBezTo>
                  <a:cubicBezTo>
                    <a:pt x="4515739" y="324866"/>
                    <a:pt x="4155280" y="0"/>
                    <a:pt x="3713295" y="0"/>
                  </a:cubicBezTo>
                  <a:close/>
                </a:path>
              </a:pathLst>
            </a:custGeom>
            <a:solidFill>
              <a:srgbClr val="F2F2F2"/>
            </a:solidFill>
          </p:spPr>
        </p:sp>
      </p:grpSp>
      <p:sp>
        <p:nvSpPr>
          <p:cNvPr name="Freeform 30" id="30"/>
          <p:cNvSpPr/>
          <p:nvPr/>
        </p:nvSpPr>
        <p:spPr>
          <a:xfrm flipH="false" flipV="false" rot="0">
            <a:off x="11336026" y="1468318"/>
            <a:ext cx="5923274" cy="2608504"/>
          </a:xfrm>
          <a:custGeom>
            <a:avLst/>
            <a:gdLst/>
            <a:ahLst/>
            <a:cxnLst/>
            <a:rect r="r" b="b" t="t" l="l"/>
            <a:pathLst>
              <a:path h="2608504" w="5923274">
                <a:moveTo>
                  <a:pt x="0" y="0"/>
                </a:moveTo>
                <a:lnTo>
                  <a:pt x="5923274" y="0"/>
                </a:lnTo>
                <a:lnTo>
                  <a:pt x="5923274" y="2608504"/>
                </a:lnTo>
                <a:lnTo>
                  <a:pt x="0" y="2608504"/>
                </a:lnTo>
                <a:lnTo>
                  <a:pt x="0" y="0"/>
                </a:lnTo>
                <a:close/>
              </a:path>
            </a:pathLst>
          </a:custGeom>
          <a:blipFill>
            <a:blip r:embed="rId7"/>
            <a:stretch>
              <a:fillRect l="-2239" t="0" r="-4269" b="-297"/>
            </a:stretch>
          </a:blipFill>
        </p:spPr>
      </p:sp>
      <p:grpSp>
        <p:nvGrpSpPr>
          <p:cNvPr name="Group 31" id="31"/>
          <p:cNvGrpSpPr/>
          <p:nvPr/>
        </p:nvGrpSpPr>
        <p:grpSpPr>
          <a:xfrm rot="0">
            <a:off x="4296807" y="4454142"/>
            <a:ext cx="13084857" cy="2556867"/>
            <a:chOff x="0" y="0"/>
            <a:chExt cx="3446217" cy="673414"/>
          </a:xfrm>
        </p:grpSpPr>
        <p:sp>
          <p:nvSpPr>
            <p:cNvPr name="Freeform 32" id="32"/>
            <p:cNvSpPr/>
            <p:nvPr/>
          </p:nvSpPr>
          <p:spPr>
            <a:xfrm flipH="false" flipV="false" rot="0">
              <a:off x="0" y="0"/>
              <a:ext cx="3446218" cy="673414"/>
            </a:xfrm>
            <a:custGeom>
              <a:avLst/>
              <a:gdLst/>
              <a:ahLst/>
              <a:cxnLst/>
              <a:rect r="r" b="b" t="t" l="l"/>
              <a:pathLst>
                <a:path h="673414" w="3446218">
                  <a:moveTo>
                    <a:pt x="0" y="0"/>
                  </a:moveTo>
                  <a:lnTo>
                    <a:pt x="3446218" y="0"/>
                  </a:lnTo>
                  <a:lnTo>
                    <a:pt x="3446218" y="673414"/>
                  </a:lnTo>
                  <a:lnTo>
                    <a:pt x="0" y="673414"/>
                  </a:lnTo>
                  <a:close/>
                </a:path>
              </a:pathLst>
            </a:custGeom>
            <a:solidFill>
              <a:srgbClr val="1C5739"/>
            </a:solidFill>
          </p:spPr>
        </p:sp>
        <p:sp>
          <p:nvSpPr>
            <p:cNvPr name="TextBox 33" id="33"/>
            <p:cNvSpPr txBox="true"/>
            <p:nvPr/>
          </p:nvSpPr>
          <p:spPr>
            <a:xfrm>
              <a:off x="0" y="-19050"/>
              <a:ext cx="3446217" cy="692464"/>
            </a:xfrm>
            <a:prstGeom prst="rect">
              <a:avLst/>
            </a:prstGeom>
          </p:spPr>
          <p:txBody>
            <a:bodyPr anchor="ctr" rtlCol="false" tIns="50800" lIns="50800" bIns="50800" rIns="50800"/>
            <a:lstStyle/>
            <a:p>
              <a:pPr algn="ctr">
                <a:lnSpc>
                  <a:spcPts val="2859"/>
                </a:lnSpc>
              </a:pPr>
            </a:p>
          </p:txBody>
        </p:sp>
      </p:grpSp>
      <p:grpSp>
        <p:nvGrpSpPr>
          <p:cNvPr name="Group 34" id="34"/>
          <p:cNvGrpSpPr/>
          <p:nvPr/>
        </p:nvGrpSpPr>
        <p:grpSpPr>
          <a:xfrm rot="0">
            <a:off x="4330184" y="4863959"/>
            <a:ext cx="4881870" cy="1735642"/>
            <a:chOff x="0" y="0"/>
            <a:chExt cx="4076640" cy="1449360"/>
          </a:xfrm>
        </p:grpSpPr>
        <p:sp>
          <p:nvSpPr>
            <p:cNvPr name="Freeform 35" id="35"/>
            <p:cNvSpPr/>
            <p:nvPr/>
          </p:nvSpPr>
          <p:spPr>
            <a:xfrm flipH="false" flipV="false" rot="0">
              <a:off x="0" y="0"/>
              <a:ext cx="4076573" cy="1449324"/>
            </a:xfrm>
            <a:custGeom>
              <a:avLst/>
              <a:gdLst/>
              <a:ahLst/>
              <a:cxnLst/>
              <a:rect r="r" b="b" t="t" l="l"/>
              <a:pathLst>
                <a:path h="1449324" w="4076573">
                  <a:moveTo>
                    <a:pt x="3352165" y="0"/>
                  </a:moveTo>
                  <a:cubicBezTo>
                    <a:pt x="0" y="0"/>
                    <a:pt x="0" y="0"/>
                    <a:pt x="0" y="0"/>
                  </a:cubicBezTo>
                  <a:cubicBezTo>
                    <a:pt x="0" y="1449324"/>
                    <a:pt x="0" y="1449324"/>
                    <a:pt x="0" y="1449324"/>
                  </a:cubicBezTo>
                  <a:cubicBezTo>
                    <a:pt x="3352165" y="1449324"/>
                    <a:pt x="3352165" y="1449324"/>
                    <a:pt x="3352165" y="1449324"/>
                  </a:cubicBezTo>
                  <a:cubicBezTo>
                    <a:pt x="3751199" y="1449324"/>
                    <a:pt x="4076573" y="1123823"/>
                    <a:pt x="4076573" y="724662"/>
                  </a:cubicBezTo>
                  <a:cubicBezTo>
                    <a:pt x="4076573" y="325501"/>
                    <a:pt x="3751199" y="0"/>
                    <a:pt x="3352165" y="0"/>
                  </a:cubicBezTo>
                  <a:close/>
                </a:path>
              </a:pathLst>
            </a:custGeom>
            <a:solidFill>
              <a:srgbClr val="F2F2F2"/>
            </a:solidFill>
          </p:spPr>
        </p:sp>
      </p:grpSp>
      <p:grpSp>
        <p:nvGrpSpPr>
          <p:cNvPr name="Group 36" id="36"/>
          <p:cNvGrpSpPr/>
          <p:nvPr/>
        </p:nvGrpSpPr>
        <p:grpSpPr>
          <a:xfrm rot="0">
            <a:off x="4296807" y="7344384"/>
            <a:ext cx="13084857" cy="2705919"/>
            <a:chOff x="0" y="0"/>
            <a:chExt cx="3446217" cy="712670"/>
          </a:xfrm>
        </p:grpSpPr>
        <p:sp>
          <p:nvSpPr>
            <p:cNvPr name="Freeform 37" id="37"/>
            <p:cNvSpPr/>
            <p:nvPr/>
          </p:nvSpPr>
          <p:spPr>
            <a:xfrm flipH="false" flipV="false" rot="0">
              <a:off x="0" y="0"/>
              <a:ext cx="3446218" cy="712670"/>
            </a:xfrm>
            <a:custGeom>
              <a:avLst/>
              <a:gdLst/>
              <a:ahLst/>
              <a:cxnLst/>
              <a:rect r="r" b="b" t="t" l="l"/>
              <a:pathLst>
                <a:path h="712670" w="3446218">
                  <a:moveTo>
                    <a:pt x="0" y="0"/>
                  </a:moveTo>
                  <a:lnTo>
                    <a:pt x="3446218" y="0"/>
                  </a:lnTo>
                  <a:lnTo>
                    <a:pt x="3446218" y="712670"/>
                  </a:lnTo>
                  <a:lnTo>
                    <a:pt x="0" y="712670"/>
                  </a:lnTo>
                  <a:close/>
                </a:path>
              </a:pathLst>
            </a:custGeom>
            <a:solidFill>
              <a:srgbClr val="1C5739"/>
            </a:solidFill>
          </p:spPr>
        </p:sp>
        <p:sp>
          <p:nvSpPr>
            <p:cNvPr name="TextBox 38" id="38"/>
            <p:cNvSpPr txBox="true"/>
            <p:nvPr/>
          </p:nvSpPr>
          <p:spPr>
            <a:xfrm>
              <a:off x="0" y="-19050"/>
              <a:ext cx="3446217" cy="731720"/>
            </a:xfrm>
            <a:prstGeom prst="rect">
              <a:avLst/>
            </a:prstGeom>
          </p:spPr>
          <p:txBody>
            <a:bodyPr anchor="ctr" rtlCol="false" tIns="50800" lIns="50800" bIns="50800" rIns="50800"/>
            <a:lstStyle/>
            <a:p>
              <a:pPr algn="ctr">
                <a:lnSpc>
                  <a:spcPts val="2859"/>
                </a:lnSpc>
              </a:pPr>
            </a:p>
          </p:txBody>
        </p:sp>
      </p:grpSp>
      <p:grpSp>
        <p:nvGrpSpPr>
          <p:cNvPr name="Group 39" id="39"/>
          <p:cNvGrpSpPr/>
          <p:nvPr/>
        </p:nvGrpSpPr>
        <p:grpSpPr>
          <a:xfrm rot="0">
            <a:off x="4330184" y="7722933"/>
            <a:ext cx="4813816" cy="1710048"/>
            <a:chOff x="0" y="0"/>
            <a:chExt cx="4075920" cy="1447920"/>
          </a:xfrm>
        </p:grpSpPr>
        <p:sp>
          <p:nvSpPr>
            <p:cNvPr name="Freeform 40" id="40"/>
            <p:cNvSpPr/>
            <p:nvPr/>
          </p:nvSpPr>
          <p:spPr>
            <a:xfrm flipH="false" flipV="false" rot="0">
              <a:off x="0" y="0"/>
              <a:ext cx="4075811" cy="1447927"/>
            </a:xfrm>
            <a:custGeom>
              <a:avLst/>
              <a:gdLst/>
              <a:ahLst/>
              <a:cxnLst/>
              <a:rect r="r" b="b" t="t" l="l"/>
              <a:pathLst>
                <a:path h="1447927" w="4075811">
                  <a:moveTo>
                    <a:pt x="3351530" y="0"/>
                  </a:moveTo>
                  <a:cubicBezTo>
                    <a:pt x="0" y="0"/>
                    <a:pt x="0" y="0"/>
                    <a:pt x="0" y="0"/>
                  </a:cubicBezTo>
                  <a:cubicBezTo>
                    <a:pt x="0" y="1447927"/>
                    <a:pt x="0" y="1447927"/>
                    <a:pt x="0" y="1447927"/>
                  </a:cubicBezTo>
                  <a:cubicBezTo>
                    <a:pt x="3351530" y="1447927"/>
                    <a:pt x="3351530" y="1447927"/>
                    <a:pt x="3351530" y="1447927"/>
                  </a:cubicBezTo>
                  <a:cubicBezTo>
                    <a:pt x="3750564" y="1447927"/>
                    <a:pt x="4075811" y="1122807"/>
                    <a:pt x="4075811" y="724027"/>
                  </a:cubicBezTo>
                  <a:cubicBezTo>
                    <a:pt x="4075811" y="325247"/>
                    <a:pt x="3750564" y="0"/>
                    <a:pt x="3351530" y="0"/>
                  </a:cubicBezTo>
                  <a:close/>
                </a:path>
              </a:pathLst>
            </a:custGeom>
            <a:solidFill>
              <a:srgbClr val="F2F2F2"/>
            </a:solidFill>
          </p:spPr>
        </p:sp>
      </p:grpSp>
      <p:sp>
        <p:nvSpPr>
          <p:cNvPr name="Freeform 41" id="41"/>
          <p:cNvSpPr/>
          <p:nvPr/>
        </p:nvSpPr>
        <p:spPr>
          <a:xfrm flipH="false" flipV="false" rot="0">
            <a:off x="11102920" y="7496263"/>
            <a:ext cx="6116608" cy="2409649"/>
          </a:xfrm>
          <a:custGeom>
            <a:avLst/>
            <a:gdLst/>
            <a:ahLst/>
            <a:cxnLst/>
            <a:rect r="r" b="b" t="t" l="l"/>
            <a:pathLst>
              <a:path h="2409649" w="6116608">
                <a:moveTo>
                  <a:pt x="0" y="0"/>
                </a:moveTo>
                <a:lnTo>
                  <a:pt x="6116607" y="0"/>
                </a:lnTo>
                <a:lnTo>
                  <a:pt x="6116607" y="2409649"/>
                </a:lnTo>
                <a:lnTo>
                  <a:pt x="0" y="2409649"/>
                </a:lnTo>
                <a:lnTo>
                  <a:pt x="0" y="0"/>
                </a:lnTo>
                <a:close/>
              </a:path>
            </a:pathLst>
          </a:custGeom>
          <a:blipFill>
            <a:blip r:embed="rId8"/>
            <a:stretch>
              <a:fillRect l="0" t="-5389" r="0" b="-98028"/>
            </a:stretch>
          </a:blipFill>
        </p:spPr>
      </p:sp>
      <p:sp>
        <p:nvSpPr>
          <p:cNvPr name="Freeform 42" id="42"/>
          <p:cNvSpPr/>
          <p:nvPr/>
        </p:nvSpPr>
        <p:spPr>
          <a:xfrm flipH="false" flipV="false" rot="0">
            <a:off x="11678874" y="4557551"/>
            <a:ext cx="5580426" cy="2350048"/>
          </a:xfrm>
          <a:custGeom>
            <a:avLst/>
            <a:gdLst/>
            <a:ahLst/>
            <a:cxnLst/>
            <a:rect r="r" b="b" t="t" l="l"/>
            <a:pathLst>
              <a:path h="2350048" w="5580426">
                <a:moveTo>
                  <a:pt x="0" y="0"/>
                </a:moveTo>
                <a:lnTo>
                  <a:pt x="5580426" y="0"/>
                </a:lnTo>
                <a:lnTo>
                  <a:pt x="5580426" y="2350048"/>
                </a:lnTo>
                <a:lnTo>
                  <a:pt x="0" y="2350048"/>
                </a:lnTo>
                <a:lnTo>
                  <a:pt x="0" y="0"/>
                </a:lnTo>
                <a:close/>
              </a:path>
            </a:pathLst>
          </a:custGeom>
          <a:blipFill>
            <a:blip r:embed="rId9"/>
            <a:stretch>
              <a:fillRect l="0" t="-3093" r="0" b="-3093"/>
            </a:stretch>
          </a:blipFill>
        </p:spPr>
      </p:sp>
      <p:sp>
        <p:nvSpPr>
          <p:cNvPr name="TextBox 43" id="43"/>
          <p:cNvSpPr txBox="true"/>
          <p:nvPr/>
        </p:nvSpPr>
        <p:spPr>
          <a:xfrm rot="0">
            <a:off x="7326990" y="294364"/>
            <a:ext cx="9318357" cy="837418"/>
          </a:xfrm>
          <a:prstGeom prst="rect">
            <a:avLst/>
          </a:prstGeom>
        </p:spPr>
        <p:txBody>
          <a:bodyPr anchor="t" rtlCol="false" tIns="0" lIns="0" bIns="0" rIns="0">
            <a:spAutoFit/>
          </a:bodyPr>
          <a:lstStyle/>
          <a:p>
            <a:pPr algn="l">
              <a:lnSpc>
                <a:spcPts val="5628"/>
              </a:lnSpc>
            </a:pPr>
            <a:r>
              <a:rPr lang="en-US" sz="5684" spc="198">
                <a:solidFill>
                  <a:srgbClr val="040506"/>
                </a:solidFill>
                <a:latin typeface="Codec Pro ExtraBold"/>
                <a:ea typeface="Codec Pro ExtraBold"/>
                <a:cs typeface="Codec Pro ExtraBold"/>
                <a:sym typeface="Codec Pro ExtraBold"/>
              </a:rPr>
              <a:t>Feature Engineering</a:t>
            </a:r>
          </a:p>
        </p:txBody>
      </p:sp>
      <p:sp>
        <p:nvSpPr>
          <p:cNvPr name="TextBox 44" id="44"/>
          <p:cNvSpPr txBox="true"/>
          <p:nvPr/>
        </p:nvSpPr>
        <p:spPr>
          <a:xfrm rot="0">
            <a:off x="4570692" y="2743995"/>
            <a:ext cx="3867583" cy="615062"/>
          </a:xfrm>
          <a:prstGeom prst="rect">
            <a:avLst/>
          </a:prstGeom>
        </p:spPr>
        <p:txBody>
          <a:bodyPr anchor="t" rtlCol="false" tIns="0" lIns="0" bIns="0" rIns="0">
            <a:spAutoFit/>
          </a:bodyPr>
          <a:lstStyle/>
          <a:p>
            <a:pPr algn="l">
              <a:lnSpc>
                <a:spcPts val="2545"/>
              </a:lnSpc>
            </a:pPr>
            <a:r>
              <a:rPr lang="en-US" sz="1844" spc="180">
                <a:solidFill>
                  <a:srgbClr val="231F20"/>
                </a:solidFill>
                <a:latin typeface="Open Sauce"/>
                <a:ea typeface="Open Sauce"/>
                <a:cs typeface="Open Sauce"/>
                <a:sym typeface="Open Sauce"/>
              </a:rPr>
              <a:t>Used standard Scalar to standardize the features</a:t>
            </a:r>
          </a:p>
        </p:txBody>
      </p:sp>
      <p:sp>
        <p:nvSpPr>
          <p:cNvPr name="TextBox 45" id="45"/>
          <p:cNvSpPr txBox="true"/>
          <p:nvPr/>
        </p:nvSpPr>
        <p:spPr>
          <a:xfrm rot="0">
            <a:off x="4631551" y="2183919"/>
            <a:ext cx="2961949" cy="390855"/>
          </a:xfrm>
          <a:prstGeom prst="rect">
            <a:avLst/>
          </a:prstGeom>
        </p:spPr>
        <p:txBody>
          <a:bodyPr anchor="t" rtlCol="false" tIns="0" lIns="0" bIns="0" rIns="0">
            <a:spAutoFit/>
          </a:bodyPr>
          <a:lstStyle/>
          <a:p>
            <a:pPr algn="l" marL="0" indent="0" lvl="1">
              <a:lnSpc>
                <a:spcPts val="3231"/>
              </a:lnSpc>
              <a:spcBef>
                <a:spcPct val="0"/>
              </a:spcBef>
            </a:pPr>
            <a:r>
              <a:rPr lang="en-US" sz="2341" spc="229">
                <a:solidFill>
                  <a:srgbClr val="231F20"/>
                </a:solidFill>
                <a:latin typeface="Open Sauce Bold"/>
                <a:ea typeface="Open Sauce Bold"/>
                <a:cs typeface="Open Sauce Bold"/>
                <a:sym typeface="Open Sauce Bold"/>
              </a:rPr>
              <a:t>Feature Scaling</a:t>
            </a:r>
          </a:p>
        </p:txBody>
      </p:sp>
      <p:sp>
        <p:nvSpPr>
          <p:cNvPr name="TextBox 46" id="46"/>
          <p:cNvSpPr txBox="true"/>
          <p:nvPr/>
        </p:nvSpPr>
        <p:spPr>
          <a:xfrm rot="0">
            <a:off x="4555861" y="5491328"/>
            <a:ext cx="4362462" cy="929387"/>
          </a:xfrm>
          <a:prstGeom prst="rect">
            <a:avLst/>
          </a:prstGeom>
        </p:spPr>
        <p:txBody>
          <a:bodyPr anchor="t" rtlCol="false" tIns="0" lIns="0" bIns="0" rIns="0">
            <a:spAutoFit/>
          </a:bodyPr>
          <a:lstStyle/>
          <a:p>
            <a:pPr algn="l">
              <a:lnSpc>
                <a:spcPts val="2545"/>
              </a:lnSpc>
            </a:pPr>
            <a:r>
              <a:rPr lang="en-US" sz="1844" spc="180">
                <a:solidFill>
                  <a:srgbClr val="231F20"/>
                </a:solidFill>
                <a:latin typeface="Open Sauce"/>
                <a:ea typeface="Open Sauce"/>
                <a:cs typeface="Open Sauce"/>
                <a:sym typeface="Open Sauce"/>
              </a:rPr>
              <a:t>I have used One hot encoding to convert categorical input features to numerical</a:t>
            </a:r>
          </a:p>
        </p:txBody>
      </p:sp>
      <p:sp>
        <p:nvSpPr>
          <p:cNvPr name="TextBox 47" id="47"/>
          <p:cNvSpPr txBox="true"/>
          <p:nvPr/>
        </p:nvSpPr>
        <p:spPr>
          <a:xfrm rot="0">
            <a:off x="4631551" y="4929022"/>
            <a:ext cx="3382831" cy="390855"/>
          </a:xfrm>
          <a:prstGeom prst="rect">
            <a:avLst/>
          </a:prstGeom>
        </p:spPr>
        <p:txBody>
          <a:bodyPr anchor="t" rtlCol="false" tIns="0" lIns="0" bIns="0" rIns="0">
            <a:spAutoFit/>
          </a:bodyPr>
          <a:lstStyle/>
          <a:p>
            <a:pPr algn="l" marL="0" indent="0" lvl="1">
              <a:lnSpc>
                <a:spcPts val="3231"/>
              </a:lnSpc>
              <a:spcBef>
                <a:spcPct val="0"/>
              </a:spcBef>
            </a:pPr>
            <a:r>
              <a:rPr lang="en-US" sz="2341" spc="229">
                <a:solidFill>
                  <a:srgbClr val="231F20"/>
                </a:solidFill>
                <a:latin typeface="Open Sauce Bold"/>
                <a:ea typeface="Open Sauce Bold"/>
                <a:cs typeface="Open Sauce Bold"/>
                <a:sym typeface="Open Sauce Bold"/>
              </a:rPr>
              <a:t>One Hot Encoding</a:t>
            </a:r>
          </a:p>
        </p:txBody>
      </p:sp>
      <p:sp>
        <p:nvSpPr>
          <p:cNvPr name="TextBox 48" id="48"/>
          <p:cNvSpPr txBox="true"/>
          <p:nvPr/>
        </p:nvSpPr>
        <p:spPr>
          <a:xfrm rot="0">
            <a:off x="4570692" y="8379269"/>
            <a:ext cx="3844361" cy="615062"/>
          </a:xfrm>
          <a:prstGeom prst="rect">
            <a:avLst/>
          </a:prstGeom>
        </p:spPr>
        <p:txBody>
          <a:bodyPr anchor="t" rtlCol="false" tIns="0" lIns="0" bIns="0" rIns="0">
            <a:spAutoFit/>
          </a:bodyPr>
          <a:lstStyle/>
          <a:p>
            <a:pPr algn="l">
              <a:lnSpc>
                <a:spcPts val="2545"/>
              </a:lnSpc>
            </a:pPr>
            <a:r>
              <a:rPr lang="en-US" sz="1844" spc="180">
                <a:solidFill>
                  <a:srgbClr val="231F20"/>
                </a:solidFill>
                <a:latin typeface="Open Sauce"/>
                <a:ea typeface="Open Sauce"/>
                <a:cs typeface="Open Sauce"/>
                <a:sym typeface="Open Sauce"/>
              </a:rPr>
              <a:t>I have used Label encoding for target feature</a:t>
            </a:r>
          </a:p>
        </p:txBody>
      </p:sp>
      <p:sp>
        <p:nvSpPr>
          <p:cNvPr name="TextBox 49" id="49"/>
          <p:cNvSpPr txBox="true"/>
          <p:nvPr/>
        </p:nvSpPr>
        <p:spPr>
          <a:xfrm rot="0">
            <a:off x="5060214" y="7784827"/>
            <a:ext cx="2732632" cy="390855"/>
          </a:xfrm>
          <a:prstGeom prst="rect">
            <a:avLst/>
          </a:prstGeom>
        </p:spPr>
        <p:txBody>
          <a:bodyPr anchor="t" rtlCol="false" tIns="0" lIns="0" bIns="0" rIns="0">
            <a:spAutoFit/>
          </a:bodyPr>
          <a:lstStyle/>
          <a:p>
            <a:pPr algn="l" marL="0" indent="0" lvl="1">
              <a:lnSpc>
                <a:spcPts val="3231"/>
              </a:lnSpc>
              <a:spcBef>
                <a:spcPct val="0"/>
              </a:spcBef>
            </a:pPr>
            <a:r>
              <a:rPr lang="en-US" sz="2341" spc="229">
                <a:solidFill>
                  <a:srgbClr val="231F20"/>
                </a:solidFill>
                <a:latin typeface="Open Sauce Bold"/>
                <a:ea typeface="Open Sauce Bold"/>
                <a:cs typeface="Open Sauce Bold"/>
                <a:sym typeface="Open Sauce Bold"/>
              </a:rPr>
              <a:t>Label Encoding</a:t>
            </a:r>
          </a:p>
        </p:txBody>
      </p:sp>
      <p:grpSp>
        <p:nvGrpSpPr>
          <p:cNvPr name="Group 50" id="50"/>
          <p:cNvGrpSpPr/>
          <p:nvPr/>
        </p:nvGrpSpPr>
        <p:grpSpPr>
          <a:xfrm rot="0">
            <a:off x="2282122" y="2205632"/>
            <a:ext cx="1416745" cy="1415753"/>
            <a:chOff x="0" y="0"/>
            <a:chExt cx="2056320" cy="2054880"/>
          </a:xfrm>
        </p:grpSpPr>
        <p:sp>
          <p:nvSpPr>
            <p:cNvPr name="Freeform 51" id="51"/>
            <p:cNvSpPr/>
            <p:nvPr/>
          </p:nvSpPr>
          <p:spPr>
            <a:xfrm flipH="false" flipV="false" rot="0">
              <a:off x="0" y="0"/>
              <a:ext cx="2056384" cy="2054860"/>
            </a:xfrm>
            <a:custGeom>
              <a:avLst/>
              <a:gdLst/>
              <a:ahLst/>
              <a:cxnLst/>
              <a:rect r="r" b="b" t="t" l="l"/>
              <a:pathLst>
                <a:path h="2054860" w="2056384">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FFFBFB"/>
            </a:solidFill>
          </p:spPr>
        </p:sp>
      </p:grpSp>
      <p:grpSp>
        <p:nvGrpSpPr>
          <p:cNvPr name="Group 52" id="52"/>
          <p:cNvGrpSpPr/>
          <p:nvPr/>
        </p:nvGrpSpPr>
        <p:grpSpPr>
          <a:xfrm rot="0">
            <a:off x="2282122" y="5050902"/>
            <a:ext cx="1416745" cy="1415753"/>
            <a:chOff x="0" y="0"/>
            <a:chExt cx="2056320" cy="2054880"/>
          </a:xfrm>
        </p:grpSpPr>
        <p:sp>
          <p:nvSpPr>
            <p:cNvPr name="Freeform 53" id="53"/>
            <p:cNvSpPr/>
            <p:nvPr/>
          </p:nvSpPr>
          <p:spPr>
            <a:xfrm flipH="false" flipV="false" rot="0">
              <a:off x="0" y="0"/>
              <a:ext cx="2056384" cy="2054860"/>
            </a:xfrm>
            <a:custGeom>
              <a:avLst/>
              <a:gdLst/>
              <a:ahLst/>
              <a:cxnLst/>
              <a:rect r="r" b="b" t="t" l="l"/>
              <a:pathLst>
                <a:path h="2054860" w="2056384">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FFFBFB"/>
            </a:solidFill>
          </p:spPr>
        </p:sp>
      </p:grpSp>
      <p:grpSp>
        <p:nvGrpSpPr>
          <p:cNvPr name="Group 54" id="54"/>
          <p:cNvGrpSpPr/>
          <p:nvPr/>
        </p:nvGrpSpPr>
        <p:grpSpPr>
          <a:xfrm rot="0">
            <a:off x="2282122" y="8017228"/>
            <a:ext cx="1416745" cy="1415753"/>
            <a:chOff x="0" y="0"/>
            <a:chExt cx="2056320" cy="2054880"/>
          </a:xfrm>
        </p:grpSpPr>
        <p:sp>
          <p:nvSpPr>
            <p:cNvPr name="Freeform 55" id="55"/>
            <p:cNvSpPr/>
            <p:nvPr/>
          </p:nvSpPr>
          <p:spPr>
            <a:xfrm flipH="false" flipV="false" rot="0">
              <a:off x="0" y="0"/>
              <a:ext cx="2056384" cy="2054860"/>
            </a:xfrm>
            <a:custGeom>
              <a:avLst/>
              <a:gdLst/>
              <a:ahLst/>
              <a:cxnLst/>
              <a:rect r="r" b="b" t="t" l="l"/>
              <a:pathLst>
                <a:path h="2054860" w="2056384">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FFFBFB"/>
            </a:solid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02722" y="842929"/>
            <a:ext cx="15082555" cy="7833687"/>
          </a:xfrm>
          <a:custGeom>
            <a:avLst/>
            <a:gdLst/>
            <a:ahLst/>
            <a:cxnLst/>
            <a:rect r="r" b="b" t="t" l="l"/>
            <a:pathLst>
              <a:path h="7833687" w="15082555">
                <a:moveTo>
                  <a:pt x="0" y="0"/>
                </a:moveTo>
                <a:lnTo>
                  <a:pt x="15082556" y="0"/>
                </a:lnTo>
                <a:lnTo>
                  <a:pt x="15082556" y="7833687"/>
                </a:lnTo>
                <a:lnTo>
                  <a:pt x="0" y="7833687"/>
                </a:lnTo>
                <a:lnTo>
                  <a:pt x="0" y="0"/>
                </a:lnTo>
                <a:close/>
              </a:path>
            </a:pathLst>
          </a:custGeom>
          <a:blipFill>
            <a:blip r:embed="rId2"/>
            <a:stretch>
              <a:fillRect l="0" t="-1198" r="-449" b="-2834"/>
            </a:stretch>
          </a:blipFill>
          <a:ln w="9525" cap="sq">
            <a:solidFill>
              <a:srgbClr val="000000"/>
            </a:solidFill>
            <a:prstDash val="solid"/>
            <a:miter/>
          </a:ln>
        </p:spPr>
      </p:sp>
      <p:sp>
        <p:nvSpPr>
          <p:cNvPr name="TextBox 3" id="3"/>
          <p:cNvSpPr txBox="true"/>
          <p:nvPr/>
        </p:nvSpPr>
        <p:spPr>
          <a:xfrm rot="0">
            <a:off x="5074515" y="28575"/>
            <a:ext cx="11176068" cy="837418"/>
          </a:xfrm>
          <a:prstGeom prst="rect">
            <a:avLst/>
          </a:prstGeom>
        </p:spPr>
        <p:txBody>
          <a:bodyPr anchor="t" rtlCol="false" tIns="0" lIns="0" bIns="0" rIns="0">
            <a:spAutoFit/>
          </a:bodyPr>
          <a:lstStyle/>
          <a:p>
            <a:pPr algn="l">
              <a:lnSpc>
                <a:spcPts val="5628"/>
              </a:lnSpc>
            </a:pPr>
            <a:r>
              <a:rPr lang="en-US" sz="5684" spc="198">
                <a:solidFill>
                  <a:srgbClr val="040506"/>
                </a:solidFill>
                <a:latin typeface="Codec Pro ExtraBold"/>
                <a:ea typeface="Codec Pro ExtraBold"/>
                <a:cs typeface="Codec Pro ExtraBold"/>
                <a:sym typeface="Codec Pro ExtraBold"/>
              </a:rPr>
              <a:t>Feature Importance</a:t>
            </a:r>
          </a:p>
        </p:txBody>
      </p:sp>
      <p:sp>
        <p:nvSpPr>
          <p:cNvPr name="TextBox 4" id="4"/>
          <p:cNvSpPr txBox="true"/>
          <p:nvPr/>
        </p:nvSpPr>
        <p:spPr>
          <a:xfrm rot="0">
            <a:off x="1834936" y="8777844"/>
            <a:ext cx="15424364" cy="1842999"/>
          </a:xfrm>
          <a:prstGeom prst="rect">
            <a:avLst/>
          </a:prstGeom>
        </p:spPr>
        <p:txBody>
          <a:bodyPr anchor="t" rtlCol="false" tIns="0" lIns="0" bIns="0" rIns="0">
            <a:spAutoFit/>
          </a:bodyPr>
          <a:lstStyle/>
          <a:p>
            <a:pPr algn="l">
              <a:lnSpc>
                <a:spcPts val="3742"/>
              </a:lnSpc>
            </a:pPr>
            <a:r>
              <a:rPr lang="en-US" sz="2712" spc="265">
                <a:solidFill>
                  <a:srgbClr val="231F20"/>
                </a:solidFill>
                <a:latin typeface="Open Sauce Bold"/>
                <a:ea typeface="Open Sauce Bold"/>
                <a:cs typeface="Open Sauce Bold"/>
                <a:sym typeface="Open Sauce Bold"/>
              </a:rPr>
              <a:t>The top ten features are:</a:t>
            </a:r>
          </a:p>
          <a:p>
            <a:pPr algn="l">
              <a:lnSpc>
                <a:spcPts val="3742"/>
              </a:lnSpc>
            </a:pPr>
            <a:r>
              <a:rPr lang="en-US" sz="2712" spc="265">
                <a:solidFill>
                  <a:srgbClr val="231F20"/>
                </a:solidFill>
                <a:latin typeface="Open Sauce"/>
                <a:ea typeface="Open Sauce"/>
                <a:cs typeface="Open Sauce"/>
                <a:sym typeface="Open Sauce"/>
              </a:rPr>
              <a:t>totalcharges,tenure,monthlycharges</a:t>
            </a:r>
            <a:r>
              <a:rPr lang="en-US" sz="2712" spc="265">
                <a:solidFill>
                  <a:srgbClr val="231F20"/>
                </a:solidFill>
                <a:latin typeface="Open Sauce"/>
                <a:ea typeface="Open Sauce"/>
                <a:cs typeface="Open Sauce"/>
                <a:sym typeface="Open Sauce"/>
              </a:rPr>
              <a:t>,</a:t>
            </a:r>
            <a:r>
              <a:rPr lang="en-US" sz="2712" spc="265">
                <a:solidFill>
                  <a:srgbClr val="231F20"/>
                </a:solidFill>
                <a:latin typeface="Open Sauce"/>
                <a:ea typeface="Open Sauce"/>
                <a:cs typeface="Open Sauce"/>
                <a:sym typeface="Open Sauce"/>
              </a:rPr>
              <a:t>contract,onlinesecurity,paymentmethod,techsupport,internetservice,contract,gender.</a:t>
            </a:r>
          </a:p>
          <a:p>
            <a:pPr algn="l">
              <a:lnSpc>
                <a:spcPts val="3742"/>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885651" y="1949594"/>
            <a:ext cx="17097233" cy="1642359"/>
          </a:xfrm>
          <a:prstGeom prst="rect">
            <a:avLst/>
          </a:prstGeom>
        </p:spPr>
        <p:txBody>
          <a:bodyPr anchor="t" rtlCol="false" tIns="0" lIns="0" bIns="0" rIns="0">
            <a:spAutoFit/>
          </a:bodyPr>
          <a:lstStyle/>
          <a:p>
            <a:pPr algn="ctr">
              <a:lnSpc>
                <a:spcPts val="4354"/>
              </a:lnSpc>
            </a:pPr>
            <a:r>
              <a:rPr lang="en-US" sz="3155" spc="309">
                <a:solidFill>
                  <a:srgbClr val="F5FFF5"/>
                </a:solidFill>
                <a:latin typeface="Open Sauce"/>
                <a:ea typeface="Open Sauce"/>
                <a:cs typeface="Open Sauce"/>
                <a:sym typeface="Open Sauce"/>
              </a:rPr>
              <a:t>Class imbalance occurs when one class outnumbers the samples of other class.I have applied smote as the dataset is quite small and undersampling might lead to loss of information .</a:t>
            </a:r>
          </a:p>
        </p:txBody>
      </p:sp>
      <p:sp>
        <p:nvSpPr>
          <p:cNvPr name="Freeform 4" id="4"/>
          <p:cNvSpPr/>
          <p:nvPr/>
        </p:nvSpPr>
        <p:spPr>
          <a:xfrm flipH="true" flipV="true" rot="0">
            <a:off x="-5310642" y="-1369128"/>
            <a:ext cx="7602505" cy="6745495"/>
          </a:xfrm>
          <a:custGeom>
            <a:avLst/>
            <a:gdLst/>
            <a:ahLst/>
            <a:cxnLst/>
            <a:rect r="r" b="b" t="t" l="l"/>
            <a:pathLst>
              <a:path h="6745495" w="7602505">
                <a:moveTo>
                  <a:pt x="7602505" y="6745495"/>
                </a:moveTo>
                <a:lnTo>
                  <a:pt x="0" y="6745495"/>
                </a:lnTo>
                <a:lnTo>
                  <a:pt x="0" y="0"/>
                </a:lnTo>
                <a:lnTo>
                  <a:pt x="7602505" y="0"/>
                </a:lnTo>
                <a:lnTo>
                  <a:pt x="7602505" y="6745495"/>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15127002" y="5808819"/>
            <a:ext cx="7602505" cy="6745495"/>
          </a:xfrm>
          <a:custGeom>
            <a:avLst/>
            <a:gdLst/>
            <a:ahLst/>
            <a:cxnLst/>
            <a:rect r="r" b="b" t="t" l="l"/>
            <a:pathLst>
              <a:path h="6745495" w="7602505">
                <a:moveTo>
                  <a:pt x="7602505" y="0"/>
                </a:moveTo>
                <a:lnTo>
                  <a:pt x="0" y="0"/>
                </a:lnTo>
                <a:lnTo>
                  <a:pt x="0" y="6745496"/>
                </a:lnTo>
                <a:lnTo>
                  <a:pt x="7602505" y="6745496"/>
                </a:lnTo>
                <a:lnTo>
                  <a:pt x="760250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885651" y="3858653"/>
            <a:ext cx="5974861" cy="5556563"/>
          </a:xfrm>
          <a:custGeom>
            <a:avLst/>
            <a:gdLst/>
            <a:ahLst/>
            <a:cxnLst/>
            <a:rect r="r" b="b" t="t" l="l"/>
            <a:pathLst>
              <a:path h="5556563" w="5974861">
                <a:moveTo>
                  <a:pt x="0" y="0"/>
                </a:moveTo>
                <a:lnTo>
                  <a:pt x="5974861" y="0"/>
                </a:lnTo>
                <a:lnTo>
                  <a:pt x="5974861" y="5556563"/>
                </a:lnTo>
                <a:lnTo>
                  <a:pt x="0" y="5556563"/>
                </a:lnTo>
                <a:lnTo>
                  <a:pt x="0" y="0"/>
                </a:lnTo>
                <a:close/>
              </a:path>
            </a:pathLst>
          </a:custGeom>
          <a:blipFill>
            <a:blip r:embed="rId5"/>
            <a:stretch>
              <a:fillRect l="0" t="-755" r="0" b="-755"/>
            </a:stretch>
          </a:blipFill>
        </p:spPr>
      </p:sp>
      <p:sp>
        <p:nvSpPr>
          <p:cNvPr name="Freeform 7" id="7"/>
          <p:cNvSpPr/>
          <p:nvPr/>
        </p:nvSpPr>
        <p:spPr>
          <a:xfrm flipH="false" flipV="false" rot="0">
            <a:off x="7119394" y="3858653"/>
            <a:ext cx="10458313" cy="5556563"/>
          </a:xfrm>
          <a:custGeom>
            <a:avLst/>
            <a:gdLst/>
            <a:ahLst/>
            <a:cxnLst/>
            <a:rect r="r" b="b" t="t" l="l"/>
            <a:pathLst>
              <a:path h="5556563" w="10458313">
                <a:moveTo>
                  <a:pt x="0" y="0"/>
                </a:moveTo>
                <a:lnTo>
                  <a:pt x="10458313" y="0"/>
                </a:lnTo>
                <a:lnTo>
                  <a:pt x="10458313" y="5556563"/>
                </a:lnTo>
                <a:lnTo>
                  <a:pt x="0" y="5556563"/>
                </a:lnTo>
                <a:lnTo>
                  <a:pt x="0" y="0"/>
                </a:lnTo>
                <a:close/>
              </a:path>
            </a:pathLst>
          </a:custGeom>
          <a:blipFill>
            <a:blip r:embed="rId6"/>
            <a:stretch>
              <a:fillRect l="0" t="0" r="0" b="0"/>
            </a:stretch>
          </a:blipFill>
        </p:spPr>
      </p:sp>
      <p:sp>
        <p:nvSpPr>
          <p:cNvPr name="TextBox 8" id="8"/>
          <p:cNvSpPr txBox="true"/>
          <p:nvPr/>
        </p:nvSpPr>
        <p:spPr>
          <a:xfrm rot="0">
            <a:off x="2708181" y="25425"/>
            <a:ext cx="12871637" cy="1711275"/>
          </a:xfrm>
          <a:prstGeom prst="rect">
            <a:avLst/>
          </a:prstGeom>
        </p:spPr>
        <p:txBody>
          <a:bodyPr anchor="t" rtlCol="false" tIns="0" lIns="0" bIns="0" rIns="0">
            <a:spAutoFit/>
          </a:bodyPr>
          <a:lstStyle/>
          <a:p>
            <a:pPr algn="ctr">
              <a:lnSpc>
                <a:spcPts val="12844"/>
              </a:lnSpc>
            </a:pPr>
            <a:r>
              <a:rPr lang="en-US" sz="9307" spc="912">
                <a:solidFill>
                  <a:srgbClr val="FFFFFF"/>
                </a:solidFill>
                <a:latin typeface="Codec Pro ExtraBold"/>
                <a:ea typeface="Codec Pro ExtraBold"/>
                <a:cs typeface="Codec Pro ExtraBold"/>
                <a:sym typeface="Codec Pro ExtraBold"/>
              </a:rPr>
              <a:t>CLASS IMBALANCE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5348956" y="-1885376"/>
            <a:ext cx="4687320" cy="4687320"/>
          </a:xfrm>
          <a:custGeom>
            <a:avLst/>
            <a:gdLst/>
            <a:ahLst/>
            <a:cxnLst/>
            <a:rect r="r" b="b" t="t" l="l"/>
            <a:pathLst>
              <a:path h="4687320" w="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48276" y="-1885376"/>
            <a:ext cx="4687320" cy="4687320"/>
          </a:xfrm>
          <a:custGeom>
            <a:avLst/>
            <a:gdLst/>
            <a:ahLst/>
            <a:cxnLst/>
            <a:rect r="r" b="b" t="t" l="l"/>
            <a:pathLst>
              <a:path h="4687320" w="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14682" y="458284"/>
            <a:ext cx="17858636" cy="1637871"/>
            <a:chOff x="0" y="0"/>
            <a:chExt cx="1358954" cy="124634"/>
          </a:xfrm>
        </p:grpSpPr>
        <p:sp>
          <p:nvSpPr>
            <p:cNvPr name="Freeform 5" id="5"/>
            <p:cNvSpPr/>
            <p:nvPr/>
          </p:nvSpPr>
          <p:spPr>
            <a:xfrm flipH="false" flipV="false" rot="0">
              <a:off x="0" y="0"/>
              <a:ext cx="1358954" cy="124634"/>
            </a:xfrm>
            <a:custGeom>
              <a:avLst/>
              <a:gdLst/>
              <a:ahLst/>
              <a:cxnLst/>
              <a:rect r="r" b="b" t="t" l="l"/>
              <a:pathLst>
                <a:path h="124634" w="1358954">
                  <a:moveTo>
                    <a:pt x="0" y="0"/>
                  </a:moveTo>
                  <a:lnTo>
                    <a:pt x="1358954" y="0"/>
                  </a:lnTo>
                  <a:lnTo>
                    <a:pt x="1358954" y="124634"/>
                  </a:lnTo>
                  <a:lnTo>
                    <a:pt x="0" y="124634"/>
                  </a:lnTo>
                  <a:close/>
                </a:path>
              </a:pathLst>
            </a:custGeom>
            <a:solidFill>
              <a:srgbClr val="1C5739"/>
            </a:solidFill>
            <a:ln cap="sq">
              <a:noFill/>
              <a:prstDash val="solid"/>
              <a:miter/>
            </a:ln>
          </p:spPr>
        </p:sp>
        <p:sp>
          <p:nvSpPr>
            <p:cNvPr name="TextBox 6" id="6"/>
            <p:cNvSpPr txBox="true"/>
            <p:nvPr/>
          </p:nvSpPr>
          <p:spPr>
            <a:xfrm>
              <a:off x="0" y="-19050"/>
              <a:ext cx="1358954" cy="143684"/>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7" id="7"/>
          <p:cNvGrpSpPr/>
          <p:nvPr/>
        </p:nvGrpSpPr>
        <p:grpSpPr>
          <a:xfrm rot="0">
            <a:off x="1608924" y="9098100"/>
            <a:ext cx="440899" cy="435554"/>
            <a:chOff x="0" y="0"/>
            <a:chExt cx="237600" cy="234720"/>
          </a:xfrm>
        </p:grpSpPr>
        <p:sp>
          <p:nvSpPr>
            <p:cNvPr name="Freeform 8" id="8"/>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name="Group 9" id="9"/>
          <p:cNvGrpSpPr/>
          <p:nvPr/>
        </p:nvGrpSpPr>
        <p:grpSpPr>
          <a:xfrm rot="0">
            <a:off x="1608924" y="7981503"/>
            <a:ext cx="440899" cy="435554"/>
            <a:chOff x="0" y="0"/>
            <a:chExt cx="237600" cy="234720"/>
          </a:xfrm>
        </p:grpSpPr>
        <p:sp>
          <p:nvSpPr>
            <p:cNvPr name="Freeform 10" id="10"/>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name="Group 11" id="11"/>
          <p:cNvGrpSpPr/>
          <p:nvPr/>
        </p:nvGrpSpPr>
        <p:grpSpPr>
          <a:xfrm rot="0">
            <a:off x="1608924" y="5798753"/>
            <a:ext cx="440899" cy="435554"/>
            <a:chOff x="0" y="0"/>
            <a:chExt cx="237600" cy="234720"/>
          </a:xfrm>
        </p:grpSpPr>
        <p:sp>
          <p:nvSpPr>
            <p:cNvPr name="Freeform 12" id="12"/>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name="Group 13" id="13"/>
          <p:cNvGrpSpPr/>
          <p:nvPr/>
        </p:nvGrpSpPr>
        <p:grpSpPr>
          <a:xfrm rot="0">
            <a:off x="1608924" y="6864905"/>
            <a:ext cx="440899" cy="435554"/>
            <a:chOff x="0" y="0"/>
            <a:chExt cx="237600" cy="234720"/>
          </a:xfrm>
        </p:grpSpPr>
        <p:sp>
          <p:nvSpPr>
            <p:cNvPr name="Freeform 14" id="14"/>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sp>
        <p:nvSpPr>
          <p:cNvPr name="Freeform 15" id="15"/>
          <p:cNvSpPr/>
          <p:nvPr/>
        </p:nvSpPr>
        <p:spPr>
          <a:xfrm flipH="false" flipV="false" rot="0">
            <a:off x="2460069" y="5798753"/>
            <a:ext cx="11928136" cy="678932"/>
          </a:xfrm>
          <a:custGeom>
            <a:avLst/>
            <a:gdLst/>
            <a:ahLst/>
            <a:cxnLst/>
            <a:rect r="r" b="b" t="t" l="l"/>
            <a:pathLst>
              <a:path h="678932" w="11928136">
                <a:moveTo>
                  <a:pt x="0" y="0"/>
                </a:moveTo>
                <a:lnTo>
                  <a:pt x="11928136" y="0"/>
                </a:lnTo>
                <a:lnTo>
                  <a:pt x="11928136" y="678932"/>
                </a:lnTo>
                <a:lnTo>
                  <a:pt x="0" y="678932"/>
                </a:lnTo>
                <a:lnTo>
                  <a:pt x="0" y="0"/>
                </a:lnTo>
                <a:close/>
              </a:path>
            </a:pathLst>
          </a:custGeom>
          <a:blipFill>
            <a:blip r:embed="rId4"/>
            <a:stretch>
              <a:fillRect l="0" t="0" r="0" b="0"/>
            </a:stretch>
          </a:blipFill>
        </p:spPr>
      </p:sp>
      <p:sp>
        <p:nvSpPr>
          <p:cNvPr name="Freeform 16" id="16"/>
          <p:cNvSpPr/>
          <p:nvPr/>
        </p:nvSpPr>
        <p:spPr>
          <a:xfrm flipH="false" flipV="false" rot="0">
            <a:off x="2460069" y="6782529"/>
            <a:ext cx="12040109" cy="600306"/>
          </a:xfrm>
          <a:custGeom>
            <a:avLst/>
            <a:gdLst/>
            <a:ahLst/>
            <a:cxnLst/>
            <a:rect r="r" b="b" t="t" l="l"/>
            <a:pathLst>
              <a:path h="600306" w="12040109">
                <a:moveTo>
                  <a:pt x="0" y="0"/>
                </a:moveTo>
                <a:lnTo>
                  <a:pt x="12040109" y="0"/>
                </a:lnTo>
                <a:lnTo>
                  <a:pt x="12040109" y="600307"/>
                </a:lnTo>
                <a:lnTo>
                  <a:pt x="0" y="600307"/>
                </a:lnTo>
                <a:lnTo>
                  <a:pt x="0" y="0"/>
                </a:lnTo>
                <a:close/>
              </a:path>
            </a:pathLst>
          </a:custGeom>
          <a:blipFill>
            <a:blip r:embed="rId5"/>
            <a:stretch>
              <a:fillRect l="0" t="0" r="0" b="0"/>
            </a:stretch>
          </a:blipFill>
        </p:spPr>
      </p:sp>
      <p:sp>
        <p:nvSpPr>
          <p:cNvPr name="Freeform 17" id="17"/>
          <p:cNvSpPr/>
          <p:nvPr/>
        </p:nvSpPr>
        <p:spPr>
          <a:xfrm flipH="false" flipV="false" rot="0">
            <a:off x="2460069" y="7907083"/>
            <a:ext cx="11933322" cy="584394"/>
          </a:xfrm>
          <a:custGeom>
            <a:avLst/>
            <a:gdLst/>
            <a:ahLst/>
            <a:cxnLst/>
            <a:rect r="r" b="b" t="t" l="l"/>
            <a:pathLst>
              <a:path h="584394" w="11933322">
                <a:moveTo>
                  <a:pt x="0" y="0"/>
                </a:moveTo>
                <a:lnTo>
                  <a:pt x="11933322" y="0"/>
                </a:lnTo>
                <a:lnTo>
                  <a:pt x="11933322" y="584394"/>
                </a:lnTo>
                <a:lnTo>
                  <a:pt x="0" y="584394"/>
                </a:lnTo>
                <a:lnTo>
                  <a:pt x="0" y="0"/>
                </a:lnTo>
                <a:close/>
              </a:path>
            </a:pathLst>
          </a:custGeom>
          <a:blipFill>
            <a:blip r:embed="rId6"/>
            <a:stretch>
              <a:fillRect l="0" t="0" r="0" b="0"/>
            </a:stretch>
          </a:blipFill>
        </p:spPr>
      </p:sp>
      <p:sp>
        <p:nvSpPr>
          <p:cNvPr name="Freeform 18" id="18"/>
          <p:cNvSpPr/>
          <p:nvPr/>
        </p:nvSpPr>
        <p:spPr>
          <a:xfrm flipH="false" flipV="false" rot="0">
            <a:off x="2460069" y="8945151"/>
            <a:ext cx="11928136" cy="580280"/>
          </a:xfrm>
          <a:custGeom>
            <a:avLst/>
            <a:gdLst/>
            <a:ahLst/>
            <a:cxnLst/>
            <a:rect r="r" b="b" t="t" l="l"/>
            <a:pathLst>
              <a:path h="580280" w="11928136">
                <a:moveTo>
                  <a:pt x="0" y="0"/>
                </a:moveTo>
                <a:lnTo>
                  <a:pt x="11928136" y="0"/>
                </a:lnTo>
                <a:lnTo>
                  <a:pt x="11928136" y="580279"/>
                </a:lnTo>
                <a:lnTo>
                  <a:pt x="0" y="580279"/>
                </a:lnTo>
                <a:lnTo>
                  <a:pt x="0" y="0"/>
                </a:lnTo>
                <a:close/>
              </a:path>
            </a:pathLst>
          </a:custGeom>
          <a:blipFill>
            <a:blip r:embed="rId7"/>
            <a:stretch>
              <a:fillRect l="0" t="-356" r="-5889" b="-356"/>
            </a:stretch>
          </a:blipFill>
        </p:spPr>
      </p:sp>
      <p:sp>
        <p:nvSpPr>
          <p:cNvPr name="TextBox 19" id="19"/>
          <p:cNvSpPr txBox="true"/>
          <p:nvPr/>
        </p:nvSpPr>
        <p:spPr>
          <a:xfrm rot="0">
            <a:off x="2673349" y="384879"/>
            <a:ext cx="13219958" cy="1711275"/>
          </a:xfrm>
          <a:prstGeom prst="rect">
            <a:avLst/>
          </a:prstGeom>
        </p:spPr>
        <p:txBody>
          <a:bodyPr anchor="t" rtlCol="false" tIns="0" lIns="0" bIns="0" rIns="0">
            <a:spAutoFit/>
          </a:bodyPr>
          <a:lstStyle/>
          <a:p>
            <a:pPr algn="ctr">
              <a:lnSpc>
                <a:spcPts val="12844"/>
              </a:lnSpc>
            </a:pPr>
            <a:r>
              <a:rPr lang="en-US" sz="9307" spc="912">
                <a:solidFill>
                  <a:srgbClr val="FFFFFF"/>
                </a:solidFill>
                <a:latin typeface="Codec Pro ExtraBold"/>
                <a:ea typeface="Codec Pro ExtraBold"/>
                <a:cs typeface="Codec Pro ExtraBold"/>
                <a:sym typeface="Codec Pro ExtraBold"/>
              </a:rPr>
              <a:t>CROSS VALIDATION</a:t>
            </a:r>
          </a:p>
        </p:txBody>
      </p:sp>
      <p:sp>
        <p:nvSpPr>
          <p:cNvPr name="TextBox 20" id="20"/>
          <p:cNvSpPr txBox="true"/>
          <p:nvPr/>
        </p:nvSpPr>
        <p:spPr>
          <a:xfrm rot="0">
            <a:off x="595384" y="2873803"/>
            <a:ext cx="17097233" cy="1465193"/>
          </a:xfrm>
          <a:prstGeom prst="rect">
            <a:avLst/>
          </a:prstGeom>
        </p:spPr>
        <p:txBody>
          <a:bodyPr anchor="t" rtlCol="false" tIns="0" lIns="0" bIns="0" rIns="0">
            <a:spAutoFit/>
          </a:bodyPr>
          <a:lstStyle/>
          <a:p>
            <a:pPr algn="ctr" marL="465437" indent="-232719" lvl="1">
              <a:lnSpc>
                <a:spcPts val="2975"/>
              </a:lnSpc>
              <a:buFont typeface="Arial"/>
              <a:buChar char="•"/>
            </a:pPr>
            <a:r>
              <a:rPr lang="en-US" sz="2155" spc="211">
                <a:solidFill>
                  <a:srgbClr val="1C5739"/>
                </a:solidFill>
                <a:latin typeface="Open Sauce Bold"/>
                <a:ea typeface="Open Sauce Bold"/>
                <a:cs typeface="Open Sauce Bold"/>
                <a:sym typeface="Open Sauce Bold"/>
              </a:rPr>
              <a:t>Stratified K-fold Cross Validation is useful for imbalanced datasets to maintain representative class proportions in each training and validation fold.</a:t>
            </a:r>
          </a:p>
          <a:p>
            <a:pPr algn="ctr" marL="465437" indent="-232719" lvl="1">
              <a:lnSpc>
                <a:spcPts val="2975"/>
              </a:lnSpc>
              <a:buFont typeface="Arial"/>
              <a:buChar char="•"/>
            </a:pPr>
            <a:r>
              <a:rPr lang="en-US" sz="2155" spc="211">
                <a:solidFill>
                  <a:srgbClr val="1C5739"/>
                </a:solidFill>
                <a:latin typeface="Open Sauce Bold"/>
                <a:ea typeface="Open Sauce Bold"/>
                <a:cs typeface="Open Sauce Bold"/>
                <a:sym typeface="Open Sauce Bold"/>
              </a:rPr>
              <a:t>This process is repeated k times and each time a different fold is used as a validation set.</a:t>
            </a:r>
          </a:p>
          <a:p>
            <a:pPr algn="ctr">
              <a:lnSpc>
                <a:spcPts val="2975"/>
              </a:lnSpc>
            </a:pPr>
          </a:p>
        </p:txBody>
      </p:sp>
      <p:sp>
        <p:nvSpPr>
          <p:cNvPr name="TextBox 21" id="21"/>
          <p:cNvSpPr txBox="true"/>
          <p:nvPr/>
        </p:nvSpPr>
        <p:spPr>
          <a:xfrm rot="0">
            <a:off x="-3025452" y="4321128"/>
            <a:ext cx="13521836" cy="1043371"/>
          </a:xfrm>
          <a:prstGeom prst="rect">
            <a:avLst/>
          </a:prstGeom>
        </p:spPr>
        <p:txBody>
          <a:bodyPr anchor="t" rtlCol="false" tIns="0" lIns="0" bIns="0" rIns="0">
            <a:spAutoFit/>
          </a:bodyPr>
          <a:lstStyle/>
          <a:p>
            <a:pPr algn="ctr">
              <a:lnSpc>
                <a:spcPts val="7739"/>
              </a:lnSpc>
            </a:pPr>
            <a:r>
              <a:rPr lang="en-US" sz="5608" spc="549">
                <a:solidFill>
                  <a:srgbClr val="1C5739"/>
                </a:solidFill>
                <a:latin typeface="Codec Pro ExtraBold"/>
                <a:ea typeface="Codec Pro ExtraBold"/>
                <a:cs typeface="Codec Pro ExtraBold"/>
                <a:sym typeface="Codec Pro ExtraBold"/>
              </a:rPr>
              <a:t>CV RESULTS: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381218" y="0"/>
            <a:ext cx="19048322" cy="1628147"/>
            <a:chOff x="0" y="0"/>
            <a:chExt cx="5016842" cy="428812"/>
          </a:xfrm>
        </p:grpSpPr>
        <p:sp>
          <p:nvSpPr>
            <p:cNvPr name="Freeform 4" id="4"/>
            <p:cNvSpPr/>
            <p:nvPr/>
          </p:nvSpPr>
          <p:spPr>
            <a:xfrm flipH="false" flipV="false" rot="0">
              <a:off x="0" y="0"/>
              <a:ext cx="5016842" cy="428812"/>
            </a:xfrm>
            <a:custGeom>
              <a:avLst/>
              <a:gdLst/>
              <a:ahLst/>
              <a:cxnLst/>
              <a:rect r="r" b="b" t="t" l="l"/>
              <a:pathLst>
                <a:path h="428812" w="5016842">
                  <a:moveTo>
                    <a:pt x="0" y="0"/>
                  </a:moveTo>
                  <a:lnTo>
                    <a:pt x="5016842" y="0"/>
                  </a:lnTo>
                  <a:lnTo>
                    <a:pt x="5016842" y="428812"/>
                  </a:lnTo>
                  <a:lnTo>
                    <a:pt x="0" y="428812"/>
                  </a:lnTo>
                  <a:close/>
                </a:path>
              </a:pathLst>
            </a:custGeom>
            <a:solidFill>
              <a:srgbClr val="1C5739"/>
            </a:solidFill>
          </p:spPr>
        </p:sp>
        <p:sp>
          <p:nvSpPr>
            <p:cNvPr name="TextBox 5" id="5"/>
            <p:cNvSpPr txBox="true"/>
            <p:nvPr/>
          </p:nvSpPr>
          <p:spPr>
            <a:xfrm>
              <a:off x="0" y="-19050"/>
              <a:ext cx="5016842" cy="447862"/>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5872908" y="-2058178"/>
            <a:ext cx="4116356" cy="4116356"/>
          </a:xfrm>
          <a:custGeom>
            <a:avLst/>
            <a:gdLst/>
            <a:ahLst/>
            <a:cxnLst/>
            <a:rect r="r" b="b" t="t" l="l"/>
            <a:pathLst>
              <a:path h="4116356" w="4116356">
                <a:moveTo>
                  <a:pt x="0" y="0"/>
                </a:moveTo>
                <a:lnTo>
                  <a:pt x="4116356" y="0"/>
                </a:lnTo>
                <a:lnTo>
                  <a:pt x="4116356"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28043" y="-232110"/>
            <a:ext cx="3256087" cy="3256087"/>
          </a:xfrm>
          <a:custGeom>
            <a:avLst/>
            <a:gdLst/>
            <a:ahLst/>
            <a:cxnLst/>
            <a:rect r="r" b="b" t="t" l="l"/>
            <a:pathLst>
              <a:path h="3256087" w="3256087">
                <a:moveTo>
                  <a:pt x="0" y="0"/>
                </a:moveTo>
                <a:lnTo>
                  <a:pt x="3256086" y="0"/>
                </a:lnTo>
                <a:lnTo>
                  <a:pt x="3256086" y="3256086"/>
                </a:lnTo>
                <a:lnTo>
                  <a:pt x="0" y="32560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889372" y="3696977"/>
            <a:ext cx="12400129" cy="1014057"/>
          </a:xfrm>
          <a:custGeom>
            <a:avLst/>
            <a:gdLst/>
            <a:ahLst/>
            <a:cxnLst/>
            <a:rect r="r" b="b" t="t" l="l"/>
            <a:pathLst>
              <a:path h="1014057" w="12400129">
                <a:moveTo>
                  <a:pt x="0" y="0"/>
                </a:moveTo>
                <a:lnTo>
                  <a:pt x="12400128" y="0"/>
                </a:lnTo>
                <a:lnTo>
                  <a:pt x="12400128" y="1014057"/>
                </a:lnTo>
                <a:lnTo>
                  <a:pt x="0" y="1014057"/>
                </a:lnTo>
                <a:lnTo>
                  <a:pt x="0" y="0"/>
                </a:lnTo>
                <a:close/>
              </a:path>
            </a:pathLst>
          </a:custGeom>
          <a:blipFill>
            <a:blip r:embed="rId5"/>
            <a:stretch>
              <a:fillRect l="-62" t="0" r="-1186" b="0"/>
            </a:stretch>
          </a:blipFill>
        </p:spPr>
      </p:sp>
      <p:sp>
        <p:nvSpPr>
          <p:cNvPr name="Freeform 9" id="9"/>
          <p:cNvSpPr/>
          <p:nvPr/>
        </p:nvSpPr>
        <p:spPr>
          <a:xfrm flipH="false" flipV="false" rot="0">
            <a:off x="1028700" y="5947669"/>
            <a:ext cx="8739874" cy="3285312"/>
          </a:xfrm>
          <a:custGeom>
            <a:avLst/>
            <a:gdLst/>
            <a:ahLst/>
            <a:cxnLst/>
            <a:rect r="r" b="b" t="t" l="l"/>
            <a:pathLst>
              <a:path h="3285312" w="8739874">
                <a:moveTo>
                  <a:pt x="0" y="0"/>
                </a:moveTo>
                <a:lnTo>
                  <a:pt x="8739874" y="0"/>
                </a:lnTo>
                <a:lnTo>
                  <a:pt x="8739874" y="3285312"/>
                </a:lnTo>
                <a:lnTo>
                  <a:pt x="0" y="3285312"/>
                </a:lnTo>
                <a:lnTo>
                  <a:pt x="0" y="0"/>
                </a:lnTo>
                <a:close/>
              </a:path>
            </a:pathLst>
          </a:custGeom>
          <a:blipFill>
            <a:blip r:embed="rId6"/>
            <a:stretch>
              <a:fillRect l="0" t="0" r="0" b="0"/>
            </a:stretch>
          </a:blipFill>
        </p:spPr>
      </p:sp>
      <p:sp>
        <p:nvSpPr>
          <p:cNvPr name="Freeform 10" id="10"/>
          <p:cNvSpPr/>
          <p:nvPr/>
        </p:nvSpPr>
        <p:spPr>
          <a:xfrm flipH="false" flipV="false" rot="0">
            <a:off x="10573222" y="5695723"/>
            <a:ext cx="4500988" cy="3789204"/>
          </a:xfrm>
          <a:custGeom>
            <a:avLst/>
            <a:gdLst/>
            <a:ahLst/>
            <a:cxnLst/>
            <a:rect r="r" b="b" t="t" l="l"/>
            <a:pathLst>
              <a:path h="3789204" w="4500988">
                <a:moveTo>
                  <a:pt x="0" y="0"/>
                </a:moveTo>
                <a:lnTo>
                  <a:pt x="4500988" y="0"/>
                </a:lnTo>
                <a:lnTo>
                  <a:pt x="4500988" y="3789204"/>
                </a:lnTo>
                <a:lnTo>
                  <a:pt x="0" y="3789204"/>
                </a:lnTo>
                <a:lnTo>
                  <a:pt x="0" y="0"/>
                </a:lnTo>
                <a:close/>
              </a:path>
            </a:pathLst>
          </a:custGeom>
          <a:blipFill>
            <a:blip r:embed="rId7"/>
            <a:stretch>
              <a:fillRect l="0" t="0" r="0" b="0"/>
            </a:stretch>
          </a:blipFill>
        </p:spPr>
      </p:sp>
      <p:sp>
        <p:nvSpPr>
          <p:cNvPr name="TextBox 11" id="11"/>
          <p:cNvSpPr txBox="true"/>
          <p:nvPr/>
        </p:nvSpPr>
        <p:spPr>
          <a:xfrm rot="0">
            <a:off x="2037063" y="554945"/>
            <a:ext cx="14827473" cy="804635"/>
          </a:xfrm>
          <a:prstGeom prst="rect">
            <a:avLst/>
          </a:prstGeom>
        </p:spPr>
        <p:txBody>
          <a:bodyPr anchor="t" rtlCol="false" tIns="0" lIns="0" bIns="0" rIns="0">
            <a:spAutoFit/>
          </a:bodyPr>
          <a:lstStyle/>
          <a:p>
            <a:pPr algn="ctr">
              <a:lnSpc>
                <a:spcPts val="6051"/>
              </a:lnSpc>
            </a:pPr>
            <a:r>
              <a:rPr lang="en-US" sz="4384" spc="429">
                <a:solidFill>
                  <a:srgbClr val="FFFFFF"/>
                </a:solidFill>
                <a:latin typeface="Codec Pro ExtraBold"/>
                <a:ea typeface="Codec Pro ExtraBold"/>
                <a:cs typeface="Codec Pro ExtraBold"/>
                <a:sym typeface="Codec Pro ExtraBold"/>
              </a:rPr>
              <a:t>Model Evaluation</a:t>
            </a:r>
          </a:p>
        </p:txBody>
      </p:sp>
      <p:sp>
        <p:nvSpPr>
          <p:cNvPr name="TextBox 12" id="12"/>
          <p:cNvSpPr txBox="true"/>
          <p:nvPr/>
        </p:nvSpPr>
        <p:spPr>
          <a:xfrm rot="0">
            <a:off x="5688468" y="1900982"/>
            <a:ext cx="11176068" cy="837418"/>
          </a:xfrm>
          <a:prstGeom prst="rect">
            <a:avLst/>
          </a:prstGeom>
        </p:spPr>
        <p:txBody>
          <a:bodyPr anchor="t" rtlCol="false" tIns="0" lIns="0" bIns="0" rIns="0">
            <a:spAutoFit/>
          </a:bodyPr>
          <a:lstStyle/>
          <a:p>
            <a:pPr algn="l">
              <a:lnSpc>
                <a:spcPts val="5628"/>
              </a:lnSpc>
            </a:pPr>
            <a:r>
              <a:rPr lang="en-US" sz="5684" spc="198">
                <a:solidFill>
                  <a:srgbClr val="040506"/>
                </a:solidFill>
                <a:latin typeface="Codec Pro ExtraBold"/>
                <a:ea typeface="Codec Pro ExtraBold"/>
                <a:cs typeface="Codec Pro ExtraBold"/>
                <a:sym typeface="Codec Pro ExtraBold"/>
              </a:rPr>
              <a:t>Random Forest</a:t>
            </a:r>
          </a:p>
        </p:txBody>
      </p:sp>
      <p:sp>
        <p:nvSpPr>
          <p:cNvPr name="TextBox 13" id="13"/>
          <p:cNvSpPr txBox="true"/>
          <p:nvPr/>
        </p:nvSpPr>
        <p:spPr>
          <a:xfrm rot="0">
            <a:off x="889372" y="2995575"/>
            <a:ext cx="11176068" cy="453753"/>
          </a:xfrm>
          <a:prstGeom prst="rect">
            <a:avLst/>
          </a:prstGeom>
        </p:spPr>
        <p:txBody>
          <a:bodyPr anchor="t" rtlCol="false" tIns="0" lIns="0" bIns="0" rIns="0">
            <a:spAutoFit/>
          </a:bodyPr>
          <a:lstStyle/>
          <a:p>
            <a:pPr algn="l">
              <a:lnSpc>
                <a:spcPts val="3054"/>
              </a:lnSpc>
            </a:pPr>
            <a:r>
              <a:rPr lang="en-US" sz="3085" spc="107">
                <a:solidFill>
                  <a:srgbClr val="040506"/>
                </a:solidFill>
                <a:latin typeface="Codec Pro ExtraBold"/>
                <a:ea typeface="Codec Pro ExtraBold"/>
                <a:cs typeface="Codec Pro ExtraBold"/>
                <a:sym typeface="Codec Pro ExtraBold"/>
              </a:rPr>
              <a:t>Best Estimators,Parameters and score</a:t>
            </a:r>
          </a:p>
        </p:txBody>
      </p:sp>
      <p:sp>
        <p:nvSpPr>
          <p:cNvPr name="TextBox 14" id="14"/>
          <p:cNvSpPr txBox="true"/>
          <p:nvPr/>
        </p:nvSpPr>
        <p:spPr>
          <a:xfrm rot="0">
            <a:off x="889372" y="4994321"/>
            <a:ext cx="11176068" cy="453753"/>
          </a:xfrm>
          <a:prstGeom prst="rect">
            <a:avLst/>
          </a:prstGeom>
        </p:spPr>
        <p:txBody>
          <a:bodyPr anchor="t" rtlCol="false" tIns="0" lIns="0" bIns="0" rIns="0">
            <a:spAutoFit/>
          </a:bodyPr>
          <a:lstStyle/>
          <a:p>
            <a:pPr algn="l">
              <a:lnSpc>
                <a:spcPts val="3054"/>
              </a:lnSpc>
            </a:pPr>
            <a:r>
              <a:rPr lang="en-US" sz="3085" spc="107">
                <a:solidFill>
                  <a:srgbClr val="040506"/>
                </a:solidFill>
                <a:latin typeface="Codec Pro ExtraBold"/>
                <a:ea typeface="Codec Pro ExtraBold"/>
                <a:cs typeface="Codec Pro ExtraBold"/>
                <a:sym typeface="Codec Pro ExtraBold"/>
              </a:rPr>
              <a:t>Classification Report</a:t>
            </a:r>
          </a:p>
        </p:txBody>
      </p:sp>
      <p:sp>
        <p:nvSpPr>
          <p:cNvPr name="TextBox 15" id="15"/>
          <p:cNvSpPr txBox="true"/>
          <p:nvPr/>
        </p:nvSpPr>
        <p:spPr>
          <a:xfrm rot="0">
            <a:off x="10573222" y="4994321"/>
            <a:ext cx="11176068" cy="453753"/>
          </a:xfrm>
          <a:prstGeom prst="rect">
            <a:avLst/>
          </a:prstGeom>
        </p:spPr>
        <p:txBody>
          <a:bodyPr anchor="t" rtlCol="false" tIns="0" lIns="0" bIns="0" rIns="0">
            <a:spAutoFit/>
          </a:bodyPr>
          <a:lstStyle/>
          <a:p>
            <a:pPr algn="l">
              <a:lnSpc>
                <a:spcPts val="3054"/>
              </a:lnSpc>
            </a:pPr>
            <a:r>
              <a:rPr lang="en-US" sz="3085" spc="107">
                <a:solidFill>
                  <a:srgbClr val="040506"/>
                </a:solidFill>
                <a:latin typeface="Codec Pro ExtraBold"/>
                <a:ea typeface="Codec Pro ExtraBold"/>
                <a:cs typeface="Codec Pro ExtraBold"/>
                <a:sym typeface="Codec Pro ExtraBold"/>
              </a:rPr>
              <a:t>ROC CURVE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381218" y="0"/>
            <a:ext cx="19048322" cy="1628147"/>
            <a:chOff x="0" y="0"/>
            <a:chExt cx="5016842" cy="428812"/>
          </a:xfrm>
        </p:grpSpPr>
        <p:sp>
          <p:nvSpPr>
            <p:cNvPr name="Freeform 4" id="4"/>
            <p:cNvSpPr/>
            <p:nvPr/>
          </p:nvSpPr>
          <p:spPr>
            <a:xfrm flipH="false" flipV="false" rot="0">
              <a:off x="0" y="0"/>
              <a:ext cx="5016842" cy="428812"/>
            </a:xfrm>
            <a:custGeom>
              <a:avLst/>
              <a:gdLst/>
              <a:ahLst/>
              <a:cxnLst/>
              <a:rect r="r" b="b" t="t" l="l"/>
              <a:pathLst>
                <a:path h="428812" w="5016842">
                  <a:moveTo>
                    <a:pt x="0" y="0"/>
                  </a:moveTo>
                  <a:lnTo>
                    <a:pt x="5016842" y="0"/>
                  </a:lnTo>
                  <a:lnTo>
                    <a:pt x="5016842" y="428812"/>
                  </a:lnTo>
                  <a:lnTo>
                    <a:pt x="0" y="428812"/>
                  </a:lnTo>
                  <a:close/>
                </a:path>
              </a:pathLst>
            </a:custGeom>
            <a:solidFill>
              <a:srgbClr val="1C5739"/>
            </a:solidFill>
          </p:spPr>
        </p:sp>
        <p:sp>
          <p:nvSpPr>
            <p:cNvPr name="TextBox 5" id="5"/>
            <p:cNvSpPr txBox="true"/>
            <p:nvPr/>
          </p:nvSpPr>
          <p:spPr>
            <a:xfrm>
              <a:off x="0" y="-19050"/>
              <a:ext cx="5016842" cy="447862"/>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5872908" y="-2058178"/>
            <a:ext cx="4116356" cy="4116356"/>
          </a:xfrm>
          <a:custGeom>
            <a:avLst/>
            <a:gdLst/>
            <a:ahLst/>
            <a:cxnLst/>
            <a:rect r="r" b="b" t="t" l="l"/>
            <a:pathLst>
              <a:path h="4116356" w="4116356">
                <a:moveTo>
                  <a:pt x="0" y="0"/>
                </a:moveTo>
                <a:lnTo>
                  <a:pt x="4116356" y="0"/>
                </a:lnTo>
                <a:lnTo>
                  <a:pt x="4116356"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28043" y="-232110"/>
            <a:ext cx="3256087" cy="3256087"/>
          </a:xfrm>
          <a:custGeom>
            <a:avLst/>
            <a:gdLst/>
            <a:ahLst/>
            <a:cxnLst/>
            <a:rect r="r" b="b" t="t" l="l"/>
            <a:pathLst>
              <a:path h="3256087" w="3256087">
                <a:moveTo>
                  <a:pt x="0" y="0"/>
                </a:moveTo>
                <a:lnTo>
                  <a:pt x="3256086" y="0"/>
                </a:lnTo>
                <a:lnTo>
                  <a:pt x="3256086" y="3256086"/>
                </a:lnTo>
                <a:lnTo>
                  <a:pt x="0" y="32560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889372" y="3686583"/>
            <a:ext cx="12528364" cy="1096375"/>
          </a:xfrm>
          <a:custGeom>
            <a:avLst/>
            <a:gdLst/>
            <a:ahLst/>
            <a:cxnLst/>
            <a:rect r="r" b="b" t="t" l="l"/>
            <a:pathLst>
              <a:path h="1096375" w="12528364">
                <a:moveTo>
                  <a:pt x="0" y="0"/>
                </a:moveTo>
                <a:lnTo>
                  <a:pt x="12528364" y="0"/>
                </a:lnTo>
                <a:lnTo>
                  <a:pt x="12528364" y="1096375"/>
                </a:lnTo>
                <a:lnTo>
                  <a:pt x="0" y="1096375"/>
                </a:lnTo>
                <a:lnTo>
                  <a:pt x="0" y="0"/>
                </a:lnTo>
                <a:close/>
              </a:path>
            </a:pathLst>
          </a:custGeom>
          <a:blipFill>
            <a:blip r:embed="rId5"/>
            <a:stretch>
              <a:fillRect l="0" t="0" r="0" b="0"/>
            </a:stretch>
          </a:blipFill>
        </p:spPr>
      </p:sp>
      <p:sp>
        <p:nvSpPr>
          <p:cNvPr name="Freeform 9" id="9"/>
          <p:cNvSpPr/>
          <p:nvPr/>
        </p:nvSpPr>
        <p:spPr>
          <a:xfrm flipH="false" flipV="false" rot="0">
            <a:off x="889372" y="5695723"/>
            <a:ext cx="8561428" cy="3354478"/>
          </a:xfrm>
          <a:custGeom>
            <a:avLst/>
            <a:gdLst/>
            <a:ahLst/>
            <a:cxnLst/>
            <a:rect r="r" b="b" t="t" l="l"/>
            <a:pathLst>
              <a:path h="3354478" w="8561428">
                <a:moveTo>
                  <a:pt x="0" y="0"/>
                </a:moveTo>
                <a:lnTo>
                  <a:pt x="8561428" y="0"/>
                </a:lnTo>
                <a:lnTo>
                  <a:pt x="8561428" y="3354478"/>
                </a:lnTo>
                <a:lnTo>
                  <a:pt x="0" y="3354478"/>
                </a:lnTo>
                <a:lnTo>
                  <a:pt x="0" y="0"/>
                </a:lnTo>
                <a:close/>
              </a:path>
            </a:pathLst>
          </a:custGeom>
          <a:blipFill>
            <a:blip r:embed="rId6"/>
            <a:stretch>
              <a:fillRect l="0" t="0" r="0" b="0"/>
            </a:stretch>
          </a:blipFill>
        </p:spPr>
      </p:sp>
      <p:sp>
        <p:nvSpPr>
          <p:cNvPr name="Freeform 10" id="10"/>
          <p:cNvSpPr/>
          <p:nvPr/>
        </p:nvSpPr>
        <p:spPr>
          <a:xfrm flipH="false" flipV="false" rot="0">
            <a:off x="10573222" y="5527947"/>
            <a:ext cx="4633171" cy="3958045"/>
          </a:xfrm>
          <a:custGeom>
            <a:avLst/>
            <a:gdLst/>
            <a:ahLst/>
            <a:cxnLst/>
            <a:rect r="r" b="b" t="t" l="l"/>
            <a:pathLst>
              <a:path h="3958045" w="4633171">
                <a:moveTo>
                  <a:pt x="0" y="0"/>
                </a:moveTo>
                <a:lnTo>
                  <a:pt x="4633172" y="0"/>
                </a:lnTo>
                <a:lnTo>
                  <a:pt x="4633172" y="3958045"/>
                </a:lnTo>
                <a:lnTo>
                  <a:pt x="0" y="3958045"/>
                </a:lnTo>
                <a:lnTo>
                  <a:pt x="0" y="0"/>
                </a:lnTo>
                <a:close/>
              </a:path>
            </a:pathLst>
          </a:custGeom>
          <a:blipFill>
            <a:blip r:embed="rId7"/>
            <a:stretch>
              <a:fillRect l="0" t="0" r="-4254" b="0"/>
            </a:stretch>
          </a:blipFill>
        </p:spPr>
      </p:sp>
      <p:sp>
        <p:nvSpPr>
          <p:cNvPr name="TextBox 11" id="11"/>
          <p:cNvSpPr txBox="true"/>
          <p:nvPr/>
        </p:nvSpPr>
        <p:spPr>
          <a:xfrm rot="0">
            <a:off x="2037063" y="554945"/>
            <a:ext cx="14827473" cy="804635"/>
          </a:xfrm>
          <a:prstGeom prst="rect">
            <a:avLst/>
          </a:prstGeom>
        </p:spPr>
        <p:txBody>
          <a:bodyPr anchor="t" rtlCol="false" tIns="0" lIns="0" bIns="0" rIns="0">
            <a:spAutoFit/>
          </a:bodyPr>
          <a:lstStyle/>
          <a:p>
            <a:pPr algn="ctr">
              <a:lnSpc>
                <a:spcPts val="6051"/>
              </a:lnSpc>
            </a:pPr>
            <a:r>
              <a:rPr lang="en-US" sz="4384" spc="429">
                <a:solidFill>
                  <a:srgbClr val="FFFFFF"/>
                </a:solidFill>
                <a:latin typeface="Codec Pro ExtraBold"/>
                <a:ea typeface="Codec Pro ExtraBold"/>
                <a:cs typeface="Codec Pro ExtraBold"/>
                <a:sym typeface="Codec Pro ExtraBold"/>
              </a:rPr>
              <a:t>Model Evaluation</a:t>
            </a:r>
          </a:p>
        </p:txBody>
      </p:sp>
      <p:sp>
        <p:nvSpPr>
          <p:cNvPr name="TextBox 12" id="12"/>
          <p:cNvSpPr txBox="true"/>
          <p:nvPr/>
        </p:nvSpPr>
        <p:spPr>
          <a:xfrm rot="0">
            <a:off x="6083232" y="1902677"/>
            <a:ext cx="11176068" cy="837418"/>
          </a:xfrm>
          <a:prstGeom prst="rect">
            <a:avLst/>
          </a:prstGeom>
        </p:spPr>
        <p:txBody>
          <a:bodyPr anchor="t" rtlCol="false" tIns="0" lIns="0" bIns="0" rIns="0">
            <a:spAutoFit/>
          </a:bodyPr>
          <a:lstStyle/>
          <a:p>
            <a:pPr algn="l">
              <a:lnSpc>
                <a:spcPts val="5628"/>
              </a:lnSpc>
            </a:pPr>
            <a:r>
              <a:rPr lang="en-US" sz="5684" spc="198">
                <a:solidFill>
                  <a:srgbClr val="040506"/>
                </a:solidFill>
                <a:latin typeface="Codec Pro ExtraBold"/>
                <a:ea typeface="Codec Pro ExtraBold"/>
                <a:cs typeface="Codec Pro ExtraBold"/>
                <a:sym typeface="Codec Pro ExtraBold"/>
              </a:rPr>
              <a:t>Decision Trees</a:t>
            </a:r>
          </a:p>
        </p:txBody>
      </p:sp>
      <p:sp>
        <p:nvSpPr>
          <p:cNvPr name="TextBox 13" id="13"/>
          <p:cNvSpPr txBox="true"/>
          <p:nvPr/>
        </p:nvSpPr>
        <p:spPr>
          <a:xfrm rot="0">
            <a:off x="889372" y="2995575"/>
            <a:ext cx="11176068" cy="453753"/>
          </a:xfrm>
          <a:prstGeom prst="rect">
            <a:avLst/>
          </a:prstGeom>
        </p:spPr>
        <p:txBody>
          <a:bodyPr anchor="t" rtlCol="false" tIns="0" lIns="0" bIns="0" rIns="0">
            <a:spAutoFit/>
          </a:bodyPr>
          <a:lstStyle/>
          <a:p>
            <a:pPr algn="l">
              <a:lnSpc>
                <a:spcPts val="3054"/>
              </a:lnSpc>
            </a:pPr>
            <a:r>
              <a:rPr lang="en-US" sz="3085" spc="107">
                <a:solidFill>
                  <a:srgbClr val="040506"/>
                </a:solidFill>
                <a:latin typeface="Codec Pro ExtraBold"/>
                <a:ea typeface="Codec Pro ExtraBold"/>
                <a:cs typeface="Codec Pro ExtraBold"/>
                <a:sym typeface="Codec Pro ExtraBold"/>
              </a:rPr>
              <a:t>Best Estimators,Parameters and score</a:t>
            </a:r>
          </a:p>
        </p:txBody>
      </p:sp>
      <p:sp>
        <p:nvSpPr>
          <p:cNvPr name="TextBox 14" id="14"/>
          <p:cNvSpPr txBox="true"/>
          <p:nvPr/>
        </p:nvSpPr>
        <p:spPr>
          <a:xfrm rot="0">
            <a:off x="889372" y="4994321"/>
            <a:ext cx="11176068" cy="453753"/>
          </a:xfrm>
          <a:prstGeom prst="rect">
            <a:avLst/>
          </a:prstGeom>
        </p:spPr>
        <p:txBody>
          <a:bodyPr anchor="t" rtlCol="false" tIns="0" lIns="0" bIns="0" rIns="0">
            <a:spAutoFit/>
          </a:bodyPr>
          <a:lstStyle/>
          <a:p>
            <a:pPr algn="l">
              <a:lnSpc>
                <a:spcPts val="3054"/>
              </a:lnSpc>
            </a:pPr>
            <a:r>
              <a:rPr lang="en-US" sz="3085" spc="107">
                <a:solidFill>
                  <a:srgbClr val="040506"/>
                </a:solidFill>
                <a:latin typeface="Codec Pro ExtraBold"/>
                <a:ea typeface="Codec Pro ExtraBold"/>
                <a:cs typeface="Codec Pro ExtraBold"/>
                <a:sym typeface="Codec Pro ExtraBold"/>
              </a:rPr>
              <a:t>Classification Report</a:t>
            </a:r>
          </a:p>
        </p:txBody>
      </p:sp>
      <p:sp>
        <p:nvSpPr>
          <p:cNvPr name="TextBox 15" id="15"/>
          <p:cNvSpPr txBox="true"/>
          <p:nvPr/>
        </p:nvSpPr>
        <p:spPr>
          <a:xfrm rot="0">
            <a:off x="10573222" y="4994321"/>
            <a:ext cx="11176068" cy="453753"/>
          </a:xfrm>
          <a:prstGeom prst="rect">
            <a:avLst/>
          </a:prstGeom>
        </p:spPr>
        <p:txBody>
          <a:bodyPr anchor="t" rtlCol="false" tIns="0" lIns="0" bIns="0" rIns="0">
            <a:spAutoFit/>
          </a:bodyPr>
          <a:lstStyle/>
          <a:p>
            <a:pPr algn="l">
              <a:lnSpc>
                <a:spcPts val="3054"/>
              </a:lnSpc>
            </a:pPr>
            <a:r>
              <a:rPr lang="en-US" sz="3085" spc="107">
                <a:solidFill>
                  <a:srgbClr val="040506"/>
                </a:solidFill>
                <a:latin typeface="Codec Pro ExtraBold"/>
                <a:ea typeface="Codec Pro ExtraBold"/>
                <a:cs typeface="Codec Pro ExtraBold"/>
                <a:sym typeface="Codec Pro ExtraBold"/>
              </a:rPr>
              <a:t>ROC CURVE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381218" y="0"/>
            <a:ext cx="19048322" cy="1628147"/>
            <a:chOff x="0" y="0"/>
            <a:chExt cx="5016842" cy="428812"/>
          </a:xfrm>
        </p:grpSpPr>
        <p:sp>
          <p:nvSpPr>
            <p:cNvPr name="Freeform 4" id="4"/>
            <p:cNvSpPr/>
            <p:nvPr/>
          </p:nvSpPr>
          <p:spPr>
            <a:xfrm flipH="false" flipV="false" rot="0">
              <a:off x="0" y="0"/>
              <a:ext cx="5016842" cy="428812"/>
            </a:xfrm>
            <a:custGeom>
              <a:avLst/>
              <a:gdLst/>
              <a:ahLst/>
              <a:cxnLst/>
              <a:rect r="r" b="b" t="t" l="l"/>
              <a:pathLst>
                <a:path h="428812" w="5016842">
                  <a:moveTo>
                    <a:pt x="0" y="0"/>
                  </a:moveTo>
                  <a:lnTo>
                    <a:pt x="5016842" y="0"/>
                  </a:lnTo>
                  <a:lnTo>
                    <a:pt x="5016842" y="428812"/>
                  </a:lnTo>
                  <a:lnTo>
                    <a:pt x="0" y="428812"/>
                  </a:lnTo>
                  <a:close/>
                </a:path>
              </a:pathLst>
            </a:custGeom>
            <a:solidFill>
              <a:srgbClr val="1C5739"/>
            </a:solidFill>
          </p:spPr>
        </p:sp>
        <p:sp>
          <p:nvSpPr>
            <p:cNvPr name="TextBox 5" id="5"/>
            <p:cNvSpPr txBox="true"/>
            <p:nvPr/>
          </p:nvSpPr>
          <p:spPr>
            <a:xfrm>
              <a:off x="0" y="-19050"/>
              <a:ext cx="5016842" cy="447862"/>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5872908" y="-2058178"/>
            <a:ext cx="4116356" cy="4116356"/>
          </a:xfrm>
          <a:custGeom>
            <a:avLst/>
            <a:gdLst/>
            <a:ahLst/>
            <a:cxnLst/>
            <a:rect r="r" b="b" t="t" l="l"/>
            <a:pathLst>
              <a:path h="4116356" w="4116356">
                <a:moveTo>
                  <a:pt x="0" y="0"/>
                </a:moveTo>
                <a:lnTo>
                  <a:pt x="4116356" y="0"/>
                </a:lnTo>
                <a:lnTo>
                  <a:pt x="4116356"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28043" y="-232110"/>
            <a:ext cx="3256087" cy="3256087"/>
          </a:xfrm>
          <a:custGeom>
            <a:avLst/>
            <a:gdLst/>
            <a:ahLst/>
            <a:cxnLst/>
            <a:rect r="r" b="b" t="t" l="l"/>
            <a:pathLst>
              <a:path h="3256087" w="3256087">
                <a:moveTo>
                  <a:pt x="0" y="0"/>
                </a:moveTo>
                <a:lnTo>
                  <a:pt x="3256086" y="0"/>
                </a:lnTo>
                <a:lnTo>
                  <a:pt x="3256086" y="3256086"/>
                </a:lnTo>
                <a:lnTo>
                  <a:pt x="0" y="32560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889372" y="3696977"/>
            <a:ext cx="12875317" cy="1026795"/>
          </a:xfrm>
          <a:custGeom>
            <a:avLst/>
            <a:gdLst/>
            <a:ahLst/>
            <a:cxnLst/>
            <a:rect r="r" b="b" t="t" l="l"/>
            <a:pathLst>
              <a:path h="1026795" w="12875317">
                <a:moveTo>
                  <a:pt x="0" y="0"/>
                </a:moveTo>
                <a:lnTo>
                  <a:pt x="12875316" y="0"/>
                </a:lnTo>
                <a:lnTo>
                  <a:pt x="12875316" y="1026795"/>
                </a:lnTo>
                <a:lnTo>
                  <a:pt x="0" y="1026795"/>
                </a:lnTo>
                <a:lnTo>
                  <a:pt x="0" y="0"/>
                </a:lnTo>
                <a:close/>
              </a:path>
            </a:pathLst>
          </a:custGeom>
          <a:blipFill>
            <a:blip r:embed="rId5"/>
            <a:stretch>
              <a:fillRect l="0" t="0" r="0" b="0"/>
            </a:stretch>
          </a:blipFill>
        </p:spPr>
      </p:sp>
      <p:sp>
        <p:nvSpPr>
          <p:cNvPr name="Freeform 9" id="9"/>
          <p:cNvSpPr/>
          <p:nvPr/>
        </p:nvSpPr>
        <p:spPr>
          <a:xfrm flipH="false" flipV="false" rot="0">
            <a:off x="889372" y="5695723"/>
            <a:ext cx="8561428" cy="3294143"/>
          </a:xfrm>
          <a:custGeom>
            <a:avLst/>
            <a:gdLst/>
            <a:ahLst/>
            <a:cxnLst/>
            <a:rect r="r" b="b" t="t" l="l"/>
            <a:pathLst>
              <a:path h="3294143" w="8561428">
                <a:moveTo>
                  <a:pt x="0" y="0"/>
                </a:moveTo>
                <a:lnTo>
                  <a:pt x="8561428" y="0"/>
                </a:lnTo>
                <a:lnTo>
                  <a:pt x="8561428" y="3294143"/>
                </a:lnTo>
                <a:lnTo>
                  <a:pt x="0" y="3294143"/>
                </a:lnTo>
                <a:lnTo>
                  <a:pt x="0" y="0"/>
                </a:lnTo>
                <a:close/>
              </a:path>
            </a:pathLst>
          </a:custGeom>
          <a:blipFill>
            <a:blip r:embed="rId6"/>
            <a:stretch>
              <a:fillRect l="0" t="0" r="0" b="0"/>
            </a:stretch>
          </a:blipFill>
        </p:spPr>
      </p:sp>
      <p:sp>
        <p:nvSpPr>
          <p:cNvPr name="Freeform 10" id="10"/>
          <p:cNvSpPr/>
          <p:nvPr/>
        </p:nvSpPr>
        <p:spPr>
          <a:xfrm flipH="false" flipV="false" rot="0">
            <a:off x="10573222" y="5695723"/>
            <a:ext cx="4371672" cy="3686710"/>
          </a:xfrm>
          <a:custGeom>
            <a:avLst/>
            <a:gdLst/>
            <a:ahLst/>
            <a:cxnLst/>
            <a:rect r="r" b="b" t="t" l="l"/>
            <a:pathLst>
              <a:path h="3686710" w="4371672">
                <a:moveTo>
                  <a:pt x="0" y="0"/>
                </a:moveTo>
                <a:lnTo>
                  <a:pt x="4371673" y="0"/>
                </a:lnTo>
                <a:lnTo>
                  <a:pt x="4371673" y="3686710"/>
                </a:lnTo>
                <a:lnTo>
                  <a:pt x="0" y="3686710"/>
                </a:lnTo>
                <a:lnTo>
                  <a:pt x="0" y="0"/>
                </a:lnTo>
                <a:close/>
              </a:path>
            </a:pathLst>
          </a:custGeom>
          <a:blipFill>
            <a:blip r:embed="rId7"/>
            <a:stretch>
              <a:fillRect l="0" t="0" r="0" b="0"/>
            </a:stretch>
          </a:blipFill>
        </p:spPr>
      </p:sp>
      <p:sp>
        <p:nvSpPr>
          <p:cNvPr name="TextBox 11" id="11"/>
          <p:cNvSpPr txBox="true"/>
          <p:nvPr/>
        </p:nvSpPr>
        <p:spPr>
          <a:xfrm rot="0">
            <a:off x="2037063" y="554945"/>
            <a:ext cx="14827473" cy="804635"/>
          </a:xfrm>
          <a:prstGeom prst="rect">
            <a:avLst/>
          </a:prstGeom>
        </p:spPr>
        <p:txBody>
          <a:bodyPr anchor="t" rtlCol="false" tIns="0" lIns="0" bIns="0" rIns="0">
            <a:spAutoFit/>
          </a:bodyPr>
          <a:lstStyle/>
          <a:p>
            <a:pPr algn="ctr">
              <a:lnSpc>
                <a:spcPts val="6051"/>
              </a:lnSpc>
            </a:pPr>
            <a:r>
              <a:rPr lang="en-US" sz="4384" spc="429">
                <a:solidFill>
                  <a:srgbClr val="FFFFFF"/>
                </a:solidFill>
                <a:latin typeface="Codec Pro ExtraBold"/>
                <a:ea typeface="Codec Pro ExtraBold"/>
                <a:cs typeface="Codec Pro ExtraBold"/>
                <a:sym typeface="Codec Pro ExtraBold"/>
              </a:rPr>
              <a:t>Model Evaluation</a:t>
            </a:r>
          </a:p>
        </p:txBody>
      </p:sp>
      <p:sp>
        <p:nvSpPr>
          <p:cNvPr name="TextBox 12" id="12"/>
          <p:cNvSpPr txBox="true"/>
          <p:nvPr/>
        </p:nvSpPr>
        <p:spPr>
          <a:xfrm rot="0">
            <a:off x="6083232" y="1902677"/>
            <a:ext cx="11176068" cy="837418"/>
          </a:xfrm>
          <a:prstGeom prst="rect">
            <a:avLst/>
          </a:prstGeom>
        </p:spPr>
        <p:txBody>
          <a:bodyPr anchor="t" rtlCol="false" tIns="0" lIns="0" bIns="0" rIns="0">
            <a:spAutoFit/>
          </a:bodyPr>
          <a:lstStyle/>
          <a:p>
            <a:pPr algn="l">
              <a:lnSpc>
                <a:spcPts val="5628"/>
              </a:lnSpc>
            </a:pPr>
            <a:r>
              <a:rPr lang="en-US" sz="5684" spc="198">
                <a:solidFill>
                  <a:srgbClr val="040506"/>
                </a:solidFill>
                <a:latin typeface="Codec Pro ExtraBold"/>
                <a:ea typeface="Codec Pro ExtraBold"/>
                <a:cs typeface="Codec Pro ExtraBold"/>
                <a:sym typeface="Codec Pro ExtraBold"/>
              </a:rPr>
              <a:t>Gradient Boosting</a:t>
            </a:r>
          </a:p>
        </p:txBody>
      </p:sp>
      <p:sp>
        <p:nvSpPr>
          <p:cNvPr name="TextBox 13" id="13"/>
          <p:cNvSpPr txBox="true"/>
          <p:nvPr/>
        </p:nvSpPr>
        <p:spPr>
          <a:xfrm rot="0">
            <a:off x="889372" y="2995575"/>
            <a:ext cx="11176068" cy="453753"/>
          </a:xfrm>
          <a:prstGeom prst="rect">
            <a:avLst/>
          </a:prstGeom>
        </p:spPr>
        <p:txBody>
          <a:bodyPr anchor="t" rtlCol="false" tIns="0" lIns="0" bIns="0" rIns="0">
            <a:spAutoFit/>
          </a:bodyPr>
          <a:lstStyle/>
          <a:p>
            <a:pPr algn="l">
              <a:lnSpc>
                <a:spcPts val="3054"/>
              </a:lnSpc>
            </a:pPr>
            <a:r>
              <a:rPr lang="en-US" sz="3085" spc="107">
                <a:solidFill>
                  <a:srgbClr val="040506"/>
                </a:solidFill>
                <a:latin typeface="Codec Pro ExtraBold"/>
                <a:ea typeface="Codec Pro ExtraBold"/>
                <a:cs typeface="Codec Pro ExtraBold"/>
                <a:sym typeface="Codec Pro ExtraBold"/>
              </a:rPr>
              <a:t>Best Estimators,Parameters and score</a:t>
            </a:r>
          </a:p>
        </p:txBody>
      </p:sp>
      <p:sp>
        <p:nvSpPr>
          <p:cNvPr name="TextBox 14" id="14"/>
          <p:cNvSpPr txBox="true"/>
          <p:nvPr/>
        </p:nvSpPr>
        <p:spPr>
          <a:xfrm rot="0">
            <a:off x="889372" y="4994321"/>
            <a:ext cx="11176068" cy="453753"/>
          </a:xfrm>
          <a:prstGeom prst="rect">
            <a:avLst/>
          </a:prstGeom>
        </p:spPr>
        <p:txBody>
          <a:bodyPr anchor="t" rtlCol="false" tIns="0" lIns="0" bIns="0" rIns="0">
            <a:spAutoFit/>
          </a:bodyPr>
          <a:lstStyle/>
          <a:p>
            <a:pPr algn="l">
              <a:lnSpc>
                <a:spcPts val="3054"/>
              </a:lnSpc>
            </a:pPr>
            <a:r>
              <a:rPr lang="en-US" sz="3085" spc="107">
                <a:solidFill>
                  <a:srgbClr val="040506"/>
                </a:solidFill>
                <a:latin typeface="Codec Pro ExtraBold"/>
                <a:ea typeface="Codec Pro ExtraBold"/>
                <a:cs typeface="Codec Pro ExtraBold"/>
                <a:sym typeface="Codec Pro ExtraBold"/>
              </a:rPr>
              <a:t>Classification Report</a:t>
            </a:r>
          </a:p>
        </p:txBody>
      </p:sp>
      <p:sp>
        <p:nvSpPr>
          <p:cNvPr name="TextBox 15" id="15"/>
          <p:cNvSpPr txBox="true"/>
          <p:nvPr/>
        </p:nvSpPr>
        <p:spPr>
          <a:xfrm rot="0">
            <a:off x="10573222" y="4994321"/>
            <a:ext cx="11176068" cy="453753"/>
          </a:xfrm>
          <a:prstGeom prst="rect">
            <a:avLst/>
          </a:prstGeom>
        </p:spPr>
        <p:txBody>
          <a:bodyPr anchor="t" rtlCol="false" tIns="0" lIns="0" bIns="0" rIns="0">
            <a:spAutoFit/>
          </a:bodyPr>
          <a:lstStyle/>
          <a:p>
            <a:pPr algn="l">
              <a:lnSpc>
                <a:spcPts val="3054"/>
              </a:lnSpc>
            </a:pPr>
            <a:r>
              <a:rPr lang="en-US" sz="3085" spc="107">
                <a:solidFill>
                  <a:srgbClr val="040506"/>
                </a:solidFill>
                <a:latin typeface="Codec Pro ExtraBold"/>
                <a:ea typeface="Codec Pro ExtraBold"/>
                <a:cs typeface="Codec Pro ExtraBold"/>
                <a:sym typeface="Codec Pro ExtraBold"/>
              </a:rPr>
              <a:t>ROC CURVE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381218" y="0"/>
            <a:ext cx="19048322" cy="1628147"/>
            <a:chOff x="0" y="0"/>
            <a:chExt cx="5016842" cy="428812"/>
          </a:xfrm>
        </p:grpSpPr>
        <p:sp>
          <p:nvSpPr>
            <p:cNvPr name="Freeform 4" id="4"/>
            <p:cNvSpPr/>
            <p:nvPr/>
          </p:nvSpPr>
          <p:spPr>
            <a:xfrm flipH="false" flipV="false" rot="0">
              <a:off x="0" y="0"/>
              <a:ext cx="5016842" cy="428812"/>
            </a:xfrm>
            <a:custGeom>
              <a:avLst/>
              <a:gdLst/>
              <a:ahLst/>
              <a:cxnLst/>
              <a:rect r="r" b="b" t="t" l="l"/>
              <a:pathLst>
                <a:path h="428812" w="5016842">
                  <a:moveTo>
                    <a:pt x="0" y="0"/>
                  </a:moveTo>
                  <a:lnTo>
                    <a:pt x="5016842" y="0"/>
                  </a:lnTo>
                  <a:lnTo>
                    <a:pt x="5016842" y="428812"/>
                  </a:lnTo>
                  <a:lnTo>
                    <a:pt x="0" y="428812"/>
                  </a:lnTo>
                  <a:close/>
                </a:path>
              </a:pathLst>
            </a:custGeom>
            <a:solidFill>
              <a:srgbClr val="1C5739"/>
            </a:solidFill>
          </p:spPr>
        </p:sp>
        <p:sp>
          <p:nvSpPr>
            <p:cNvPr name="TextBox 5" id="5"/>
            <p:cNvSpPr txBox="true"/>
            <p:nvPr/>
          </p:nvSpPr>
          <p:spPr>
            <a:xfrm>
              <a:off x="0" y="-19050"/>
              <a:ext cx="5016842" cy="447862"/>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5872908" y="-2058178"/>
            <a:ext cx="4116356" cy="4116356"/>
          </a:xfrm>
          <a:custGeom>
            <a:avLst/>
            <a:gdLst/>
            <a:ahLst/>
            <a:cxnLst/>
            <a:rect r="r" b="b" t="t" l="l"/>
            <a:pathLst>
              <a:path h="4116356" w="4116356">
                <a:moveTo>
                  <a:pt x="0" y="0"/>
                </a:moveTo>
                <a:lnTo>
                  <a:pt x="4116356" y="0"/>
                </a:lnTo>
                <a:lnTo>
                  <a:pt x="4116356"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28043" y="-232110"/>
            <a:ext cx="3256087" cy="3256087"/>
          </a:xfrm>
          <a:custGeom>
            <a:avLst/>
            <a:gdLst/>
            <a:ahLst/>
            <a:cxnLst/>
            <a:rect r="r" b="b" t="t" l="l"/>
            <a:pathLst>
              <a:path h="3256087" w="3256087">
                <a:moveTo>
                  <a:pt x="0" y="0"/>
                </a:moveTo>
                <a:lnTo>
                  <a:pt x="3256086" y="0"/>
                </a:lnTo>
                <a:lnTo>
                  <a:pt x="3256086" y="3256086"/>
                </a:lnTo>
                <a:lnTo>
                  <a:pt x="0" y="32560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028700" y="3696977"/>
            <a:ext cx="11894200" cy="1040447"/>
          </a:xfrm>
          <a:custGeom>
            <a:avLst/>
            <a:gdLst/>
            <a:ahLst/>
            <a:cxnLst/>
            <a:rect r="r" b="b" t="t" l="l"/>
            <a:pathLst>
              <a:path h="1040447" w="11894200">
                <a:moveTo>
                  <a:pt x="0" y="0"/>
                </a:moveTo>
                <a:lnTo>
                  <a:pt x="11894200" y="0"/>
                </a:lnTo>
                <a:lnTo>
                  <a:pt x="11894200" y="1040447"/>
                </a:lnTo>
                <a:lnTo>
                  <a:pt x="0" y="1040447"/>
                </a:lnTo>
                <a:lnTo>
                  <a:pt x="0" y="0"/>
                </a:lnTo>
                <a:close/>
              </a:path>
            </a:pathLst>
          </a:custGeom>
          <a:blipFill>
            <a:blip r:embed="rId5"/>
            <a:stretch>
              <a:fillRect l="0" t="0" r="0" b="0"/>
            </a:stretch>
          </a:blipFill>
        </p:spPr>
      </p:sp>
      <p:sp>
        <p:nvSpPr>
          <p:cNvPr name="Freeform 9" id="9"/>
          <p:cNvSpPr/>
          <p:nvPr/>
        </p:nvSpPr>
        <p:spPr>
          <a:xfrm flipH="false" flipV="false" rot="0">
            <a:off x="1028700" y="5695723"/>
            <a:ext cx="8422100" cy="3412547"/>
          </a:xfrm>
          <a:custGeom>
            <a:avLst/>
            <a:gdLst/>
            <a:ahLst/>
            <a:cxnLst/>
            <a:rect r="r" b="b" t="t" l="l"/>
            <a:pathLst>
              <a:path h="3412547" w="8422100">
                <a:moveTo>
                  <a:pt x="0" y="0"/>
                </a:moveTo>
                <a:lnTo>
                  <a:pt x="8422100" y="0"/>
                </a:lnTo>
                <a:lnTo>
                  <a:pt x="8422100" y="3412548"/>
                </a:lnTo>
                <a:lnTo>
                  <a:pt x="0" y="3412548"/>
                </a:lnTo>
                <a:lnTo>
                  <a:pt x="0" y="0"/>
                </a:lnTo>
                <a:close/>
              </a:path>
            </a:pathLst>
          </a:custGeom>
          <a:blipFill>
            <a:blip r:embed="rId6"/>
            <a:stretch>
              <a:fillRect l="0" t="0" r="0" b="0"/>
            </a:stretch>
          </a:blipFill>
        </p:spPr>
      </p:sp>
      <p:sp>
        <p:nvSpPr>
          <p:cNvPr name="Freeform 10" id="10"/>
          <p:cNvSpPr/>
          <p:nvPr/>
        </p:nvSpPr>
        <p:spPr>
          <a:xfrm flipH="false" flipV="false" rot="0">
            <a:off x="10332155" y="5504672"/>
            <a:ext cx="4485209" cy="3753628"/>
          </a:xfrm>
          <a:custGeom>
            <a:avLst/>
            <a:gdLst/>
            <a:ahLst/>
            <a:cxnLst/>
            <a:rect r="r" b="b" t="t" l="l"/>
            <a:pathLst>
              <a:path h="3753628" w="4485209">
                <a:moveTo>
                  <a:pt x="0" y="0"/>
                </a:moveTo>
                <a:lnTo>
                  <a:pt x="4485210" y="0"/>
                </a:lnTo>
                <a:lnTo>
                  <a:pt x="4485210" y="3753628"/>
                </a:lnTo>
                <a:lnTo>
                  <a:pt x="0" y="3753628"/>
                </a:lnTo>
                <a:lnTo>
                  <a:pt x="0" y="0"/>
                </a:lnTo>
                <a:close/>
              </a:path>
            </a:pathLst>
          </a:custGeom>
          <a:blipFill>
            <a:blip r:embed="rId7"/>
            <a:stretch>
              <a:fillRect l="0" t="0" r="0" b="0"/>
            </a:stretch>
          </a:blipFill>
        </p:spPr>
      </p:sp>
      <p:sp>
        <p:nvSpPr>
          <p:cNvPr name="TextBox 11" id="11"/>
          <p:cNvSpPr txBox="true"/>
          <p:nvPr/>
        </p:nvSpPr>
        <p:spPr>
          <a:xfrm rot="0">
            <a:off x="2037063" y="554945"/>
            <a:ext cx="14827473" cy="804635"/>
          </a:xfrm>
          <a:prstGeom prst="rect">
            <a:avLst/>
          </a:prstGeom>
        </p:spPr>
        <p:txBody>
          <a:bodyPr anchor="t" rtlCol="false" tIns="0" lIns="0" bIns="0" rIns="0">
            <a:spAutoFit/>
          </a:bodyPr>
          <a:lstStyle/>
          <a:p>
            <a:pPr algn="ctr">
              <a:lnSpc>
                <a:spcPts val="6051"/>
              </a:lnSpc>
            </a:pPr>
            <a:r>
              <a:rPr lang="en-US" sz="4384" spc="429">
                <a:solidFill>
                  <a:srgbClr val="FFFFFF"/>
                </a:solidFill>
                <a:latin typeface="Codec Pro ExtraBold"/>
                <a:ea typeface="Codec Pro ExtraBold"/>
                <a:cs typeface="Codec Pro ExtraBold"/>
                <a:sym typeface="Codec Pro ExtraBold"/>
              </a:rPr>
              <a:t>Model Evaluation</a:t>
            </a:r>
          </a:p>
        </p:txBody>
      </p:sp>
      <p:sp>
        <p:nvSpPr>
          <p:cNvPr name="TextBox 12" id="12"/>
          <p:cNvSpPr txBox="true"/>
          <p:nvPr/>
        </p:nvSpPr>
        <p:spPr>
          <a:xfrm rot="0">
            <a:off x="6083232" y="1902677"/>
            <a:ext cx="11176068" cy="837418"/>
          </a:xfrm>
          <a:prstGeom prst="rect">
            <a:avLst/>
          </a:prstGeom>
        </p:spPr>
        <p:txBody>
          <a:bodyPr anchor="t" rtlCol="false" tIns="0" lIns="0" bIns="0" rIns="0">
            <a:spAutoFit/>
          </a:bodyPr>
          <a:lstStyle/>
          <a:p>
            <a:pPr algn="l">
              <a:lnSpc>
                <a:spcPts val="5628"/>
              </a:lnSpc>
            </a:pPr>
            <a:r>
              <a:rPr lang="en-US" sz="5684" spc="198">
                <a:solidFill>
                  <a:srgbClr val="040506"/>
                </a:solidFill>
                <a:latin typeface="Codec Pro ExtraBold"/>
                <a:ea typeface="Codec Pro ExtraBold"/>
                <a:cs typeface="Codec Pro ExtraBold"/>
                <a:sym typeface="Codec Pro ExtraBold"/>
              </a:rPr>
              <a:t>Logistic Regression</a:t>
            </a:r>
          </a:p>
        </p:txBody>
      </p:sp>
      <p:sp>
        <p:nvSpPr>
          <p:cNvPr name="TextBox 13" id="13"/>
          <p:cNvSpPr txBox="true"/>
          <p:nvPr/>
        </p:nvSpPr>
        <p:spPr>
          <a:xfrm rot="0">
            <a:off x="889372" y="2995575"/>
            <a:ext cx="11176068" cy="453753"/>
          </a:xfrm>
          <a:prstGeom prst="rect">
            <a:avLst/>
          </a:prstGeom>
        </p:spPr>
        <p:txBody>
          <a:bodyPr anchor="t" rtlCol="false" tIns="0" lIns="0" bIns="0" rIns="0">
            <a:spAutoFit/>
          </a:bodyPr>
          <a:lstStyle/>
          <a:p>
            <a:pPr algn="l">
              <a:lnSpc>
                <a:spcPts val="3054"/>
              </a:lnSpc>
            </a:pPr>
            <a:r>
              <a:rPr lang="en-US" sz="3085" spc="107">
                <a:solidFill>
                  <a:srgbClr val="040506"/>
                </a:solidFill>
                <a:latin typeface="Codec Pro ExtraBold"/>
                <a:ea typeface="Codec Pro ExtraBold"/>
                <a:cs typeface="Codec Pro ExtraBold"/>
                <a:sym typeface="Codec Pro ExtraBold"/>
              </a:rPr>
              <a:t>Best Estimators,Parameters and score</a:t>
            </a:r>
          </a:p>
        </p:txBody>
      </p:sp>
      <p:sp>
        <p:nvSpPr>
          <p:cNvPr name="TextBox 14" id="14"/>
          <p:cNvSpPr txBox="true"/>
          <p:nvPr/>
        </p:nvSpPr>
        <p:spPr>
          <a:xfrm rot="0">
            <a:off x="889372" y="4994321"/>
            <a:ext cx="11176068" cy="453753"/>
          </a:xfrm>
          <a:prstGeom prst="rect">
            <a:avLst/>
          </a:prstGeom>
        </p:spPr>
        <p:txBody>
          <a:bodyPr anchor="t" rtlCol="false" tIns="0" lIns="0" bIns="0" rIns="0">
            <a:spAutoFit/>
          </a:bodyPr>
          <a:lstStyle/>
          <a:p>
            <a:pPr algn="l">
              <a:lnSpc>
                <a:spcPts val="3054"/>
              </a:lnSpc>
            </a:pPr>
            <a:r>
              <a:rPr lang="en-US" sz="3085" spc="107">
                <a:solidFill>
                  <a:srgbClr val="040506"/>
                </a:solidFill>
                <a:latin typeface="Codec Pro ExtraBold"/>
                <a:ea typeface="Codec Pro ExtraBold"/>
                <a:cs typeface="Codec Pro ExtraBold"/>
                <a:sym typeface="Codec Pro ExtraBold"/>
              </a:rPr>
              <a:t>Classification Report</a:t>
            </a:r>
          </a:p>
        </p:txBody>
      </p:sp>
      <p:sp>
        <p:nvSpPr>
          <p:cNvPr name="TextBox 15" id="15"/>
          <p:cNvSpPr txBox="true"/>
          <p:nvPr/>
        </p:nvSpPr>
        <p:spPr>
          <a:xfrm rot="0">
            <a:off x="10573222" y="4994321"/>
            <a:ext cx="11176068" cy="453753"/>
          </a:xfrm>
          <a:prstGeom prst="rect">
            <a:avLst/>
          </a:prstGeom>
        </p:spPr>
        <p:txBody>
          <a:bodyPr anchor="t" rtlCol="false" tIns="0" lIns="0" bIns="0" rIns="0">
            <a:spAutoFit/>
          </a:bodyPr>
          <a:lstStyle/>
          <a:p>
            <a:pPr algn="l">
              <a:lnSpc>
                <a:spcPts val="3054"/>
              </a:lnSpc>
            </a:pPr>
            <a:r>
              <a:rPr lang="en-US" sz="3085" spc="107">
                <a:solidFill>
                  <a:srgbClr val="040506"/>
                </a:solidFill>
                <a:latin typeface="Codec Pro ExtraBold"/>
                <a:ea typeface="Codec Pro ExtraBold"/>
                <a:cs typeface="Codec Pro ExtraBold"/>
                <a:sym typeface="Codec Pro ExtraBold"/>
              </a:rPr>
              <a:t>ROC CURVE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381218" y="0"/>
            <a:ext cx="19048322" cy="1628147"/>
            <a:chOff x="0" y="0"/>
            <a:chExt cx="5016842" cy="428812"/>
          </a:xfrm>
        </p:grpSpPr>
        <p:sp>
          <p:nvSpPr>
            <p:cNvPr name="Freeform 4" id="4"/>
            <p:cNvSpPr/>
            <p:nvPr/>
          </p:nvSpPr>
          <p:spPr>
            <a:xfrm flipH="false" flipV="false" rot="0">
              <a:off x="0" y="0"/>
              <a:ext cx="5016842" cy="428812"/>
            </a:xfrm>
            <a:custGeom>
              <a:avLst/>
              <a:gdLst/>
              <a:ahLst/>
              <a:cxnLst/>
              <a:rect r="r" b="b" t="t" l="l"/>
              <a:pathLst>
                <a:path h="428812" w="5016842">
                  <a:moveTo>
                    <a:pt x="0" y="0"/>
                  </a:moveTo>
                  <a:lnTo>
                    <a:pt x="5016842" y="0"/>
                  </a:lnTo>
                  <a:lnTo>
                    <a:pt x="5016842" y="428812"/>
                  </a:lnTo>
                  <a:lnTo>
                    <a:pt x="0" y="428812"/>
                  </a:lnTo>
                  <a:close/>
                </a:path>
              </a:pathLst>
            </a:custGeom>
            <a:solidFill>
              <a:srgbClr val="1C5739"/>
            </a:solidFill>
          </p:spPr>
        </p:sp>
        <p:sp>
          <p:nvSpPr>
            <p:cNvPr name="TextBox 5" id="5"/>
            <p:cNvSpPr txBox="true"/>
            <p:nvPr/>
          </p:nvSpPr>
          <p:spPr>
            <a:xfrm>
              <a:off x="0" y="-19050"/>
              <a:ext cx="5016842" cy="447862"/>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5872908" y="-2058178"/>
            <a:ext cx="4116356" cy="4116356"/>
          </a:xfrm>
          <a:custGeom>
            <a:avLst/>
            <a:gdLst/>
            <a:ahLst/>
            <a:cxnLst/>
            <a:rect r="r" b="b" t="t" l="l"/>
            <a:pathLst>
              <a:path h="4116356" w="4116356">
                <a:moveTo>
                  <a:pt x="0" y="0"/>
                </a:moveTo>
                <a:lnTo>
                  <a:pt x="4116356" y="0"/>
                </a:lnTo>
                <a:lnTo>
                  <a:pt x="4116356"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28043" y="-232110"/>
            <a:ext cx="3256087" cy="3256087"/>
          </a:xfrm>
          <a:custGeom>
            <a:avLst/>
            <a:gdLst/>
            <a:ahLst/>
            <a:cxnLst/>
            <a:rect r="r" b="b" t="t" l="l"/>
            <a:pathLst>
              <a:path h="3256087" w="3256087">
                <a:moveTo>
                  <a:pt x="0" y="0"/>
                </a:moveTo>
                <a:lnTo>
                  <a:pt x="3256086" y="0"/>
                </a:lnTo>
                <a:lnTo>
                  <a:pt x="3256086" y="3256086"/>
                </a:lnTo>
                <a:lnTo>
                  <a:pt x="0" y="32560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307357" y="5143500"/>
            <a:ext cx="5789399" cy="4571535"/>
          </a:xfrm>
          <a:custGeom>
            <a:avLst/>
            <a:gdLst/>
            <a:ahLst/>
            <a:cxnLst/>
            <a:rect r="r" b="b" t="t" l="l"/>
            <a:pathLst>
              <a:path h="4571535" w="5789399">
                <a:moveTo>
                  <a:pt x="0" y="0"/>
                </a:moveTo>
                <a:lnTo>
                  <a:pt x="5789398" y="0"/>
                </a:lnTo>
                <a:lnTo>
                  <a:pt x="5789398" y="4571535"/>
                </a:lnTo>
                <a:lnTo>
                  <a:pt x="0" y="4571535"/>
                </a:lnTo>
                <a:lnTo>
                  <a:pt x="0" y="0"/>
                </a:lnTo>
                <a:close/>
              </a:path>
            </a:pathLst>
          </a:custGeom>
          <a:blipFill>
            <a:blip r:embed="rId5"/>
            <a:stretch>
              <a:fillRect l="0" t="0" r="0" b="0"/>
            </a:stretch>
          </a:blipFill>
          <a:ln w="9525" cap="sq">
            <a:solidFill>
              <a:srgbClr val="000000"/>
            </a:solidFill>
            <a:prstDash val="solid"/>
            <a:miter/>
          </a:ln>
        </p:spPr>
      </p:sp>
      <p:sp>
        <p:nvSpPr>
          <p:cNvPr name="Freeform 9" id="9"/>
          <p:cNvSpPr/>
          <p:nvPr/>
        </p:nvSpPr>
        <p:spPr>
          <a:xfrm flipH="false" flipV="false" rot="0">
            <a:off x="10503558" y="5143500"/>
            <a:ext cx="5865159" cy="4571535"/>
          </a:xfrm>
          <a:custGeom>
            <a:avLst/>
            <a:gdLst/>
            <a:ahLst/>
            <a:cxnLst/>
            <a:rect r="r" b="b" t="t" l="l"/>
            <a:pathLst>
              <a:path h="4571535" w="5865159">
                <a:moveTo>
                  <a:pt x="0" y="0"/>
                </a:moveTo>
                <a:lnTo>
                  <a:pt x="5865159" y="0"/>
                </a:lnTo>
                <a:lnTo>
                  <a:pt x="5865159" y="4571535"/>
                </a:lnTo>
                <a:lnTo>
                  <a:pt x="0" y="4571535"/>
                </a:lnTo>
                <a:lnTo>
                  <a:pt x="0" y="0"/>
                </a:lnTo>
                <a:close/>
              </a:path>
            </a:pathLst>
          </a:custGeom>
          <a:blipFill>
            <a:blip r:embed="rId6"/>
            <a:stretch>
              <a:fillRect l="0" t="0" r="0" b="0"/>
            </a:stretch>
          </a:blipFill>
          <a:ln w="9525" cap="sq">
            <a:solidFill>
              <a:srgbClr val="000000"/>
            </a:solidFill>
            <a:prstDash val="solid"/>
            <a:miter/>
          </a:ln>
        </p:spPr>
      </p:sp>
      <p:sp>
        <p:nvSpPr>
          <p:cNvPr name="TextBox 10" id="10"/>
          <p:cNvSpPr txBox="true"/>
          <p:nvPr/>
        </p:nvSpPr>
        <p:spPr>
          <a:xfrm rot="0">
            <a:off x="1967399" y="430897"/>
            <a:ext cx="14827473" cy="965036"/>
          </a:xfrm>
          <a:prstGeom prst="rect">
            <a:avLst/>
          </a:prstGeom>
        </p:spPr>
        <p:txBody>
          <a:bodyPr anchor="t" rtlCol="false" tIns="0" lIns="0" bIns="0" rIns="0">
            <a:spAutoFit/>
          </a:bodyPr>
          <a:lstStyle/>
          <a:p>
            <a:pPr algn="ctr">
              <a:lnSpc>
                <a:spcPts val="7293"/>
              </a:lnSpc>
            </a:pPr>
            <a:r>
              <a:rPr lang="en-US" sz="5284" spc="517">
                <a:solidFill>
                  <a:srgbClr val="FFFFFF"/>
                </a:solidFill>
                <a:latin typeface="Codec Pro ExtraBold"/>
                <a:ea typeface="Codec Pro ExtraBold"/>
                <a:cs typeface="Codec Pro ExtraBold"/>
                <a:sym typeface="Codec Pro ExtraBold"/>
              </a:rPr>
              <a:t>Best Model</a:t>
            </a:r>
          </a:p>
        </p:txBody>
      </p:sp>
      <p:sp>
        <p:nvSpPr>
          <p:cNvPr name="TextBox 11" id="11"/>
          <p:cNvSpPr txBox="true"/>
          <p:nvPr/>
        </p:nvSpPr>
        <p:spPr>
          <a:xfrm rot="0">
            <a:off x="6083232" y="1902677"/>
            <a:ext cx="11176068" cy="837418"/>
          </a:xfrm>
          <a:prstGeom prst="rect">
            <a:avLst/>
          </a:prstGeom>
        </p:spPr>
        <p:txBody>
          <a:bodyPr anchor="t" rtlCol="false" tIns="0" lIns="0" bIns="0" rIns="0">
            <a:spAutoFit/>
          </a:bodyPr>
          <a:lstStyle/>
          <a:p>
            <a:pPr algn="l">
              <a:lnSpc>
                <a:spcPts val="5628"/>
              </a:lnSpc>
            </a:pPr>
            <a:r>
              <a:rPr lang="en-US" sz="5684" spc="198">
                <a:solidFill>
                  <a:srgbClr val="040506"/>
                </a:solidFill>
                <a:latin typeface="Codec Pro ExtraBold"/>
                <a:ea typeface="Codec Pro ExtraBold"/>
                <a:cs typeface="Codec Pro ExtraBold"/>
                <a:sym typeface="Codec Pro ExtraBold"/>
              </a:rPr>
              <a:t>Logistic Regression</a:t>
            </a:r>
          </a:p>
        </p:txBody>
      </p:sp>
      <p:sp>
        <p:nvSpPr>
          <p:cNvPr name="TextBox 12" id="12"/>
          <p:cNvSpPr txBox="true"/>
          <p:nvPr/>
        </p:nvSpPr>
        <p:spPr>
          <a:xfrm rot="0">
            <a:off x="1307357" y="4473893"/>
            <a:ext cx="11176068" cy="453753"/>
          </a:xfrm>
          <a:prstGeom prst="rect">
            <a:avLst/>
          </a:prstGeom>
        </p:spPr>
        <p:txBody>
          <a:bodyPr anchor="t" rtlCol="false" tIns="0" lIns="0" bIns="0" rIns="0">
            <a:spAutoFit/>
          </a:bodyPr>
          <a:lstStyle/>
          <a:p>
            <a:pPr algn="l">
              <a:lnSpc>
                <a:spcPts val="3054"/>
              </a:lnSpc>
            </a:pPr>
            <a:r>
              <a:rPr lang="en-US" sz="3085" spc="107">
                <a:solidFill>
                  <a:srgbClr val="040506"/>
                </a:solidFill>
                <a:latin typeface="Codec Pro ExtraBold"/>
                <a:ea typeface="Codec Pro ExtraBold"/>
                <a:cs typeface="Codec Pro ExtraBold"/>
                <a:sym typeface="Codec Pro ExtraBold"/>
              </a:rPr>
              <a:t>Confusion Matrix</a:t>
            </a:r>
          </a:p>
        </p:txBody>
      </p:sp>
      <p:sp>
        <p:nvSpPr>
          <p:cNvPr name="TextBox 13" id="13"/>
          <p:cNvSpPr txBox="true"/>
          <p:nvPr/>
        </p:nvSpPr>
        <p:spPr>
          <a:xfrm rot="0">
            <a:off x="10503558" y="4473893"/>
            <a:ext cx="11176068" cy="453753"/>
          </a:xfrm>
          <a:prstGeom prst="rect">
            <a:avLst/>
          </a:prstGeom>
        </p:spPr>
        <p:txBody>
          <a:bodyPr anchor="t" rtlCol="false" tIns="0" lIns="0" bIns="0" rIns="0">
            <a:spAutoFit/>
          </a:bodyPr>
          <a:lstStyle/>
          <a:p>
            <a:pPr algn="l">
              <a:lnSpc>
                <a:spcPts val="3054"/>
              </a:lnSpc>
            </a:pPr>
            <a:r>
              <a:rPr lang="en-US" sz="3085" spc="107">
                <a:solidFill>
                  <a:srgbClr val="040506"/>
                </a:solidFill>
                <a:latin typeface="Codec Pro ExtraBold"/>
                <a:ea typeface="Codec Pro ExtraBold"/>
                <a:cs typeface="Codec Pro ExtraBold"/>
                <a:sym typeface="Codec Pro ExtraBold"/>
              </a:rPr>
              <a:t>Precision Recall Curve</a:t>
            </a:r>
          </a:p>
        </p:txBody>
      </p:sp>
      <p:sp>
        <p:nvSpPr>
          <p:cNvPr name="TextBox 14" id="14"/>
          <p:cNvSpPr txBox="true"/>
          <p:nvPr/>
        </p:nvSpPr>
        <p:spPr>
          <a:xfrm rot="0">
            <a:off x="1028700" y="3004926"/>
            <a:ext cx="16230600" cy="107696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pen Sauce"/>
                <a:ea typeface="Open Sauce"/>
                <a:cs typeface="Open Sauce"/>
                <a:sym typeface="Open Sauce"/>
              </a:rPr>
              <a:t>Though the accuracy of random forest was slightly better than logistic regression but we are going to use logistic regression as the best model ,the reason is the recall and f1-score of minority class is higher ,as we want to predict customers who are churning ,logistic regression seems a good choice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381218" y="0"/>
            <a:ext cx="19048322" cy="1628147"/>
            <a:chOff x="0" y="0"/>
            <a:chExt cx="5016842" cy="428812"/>
          </a:xfrm>
        </p:grpSpPr>
        <p:sp>
          <p:nvSpPr>
            <p:cNvPr name="Freeform 4" id="4"/>
            <p:cNvSpPr/>
            <p:nvPr/>
          </p:nvSpPr>
          <p:spPr>
            <a:xfrm flipH="false" flipV="false" rot="0">
              <a:off x="0" y="0"/>
              <a:ext cx="5016842" cy="428812"/>
            </a:xfrm>
            <a:custGeom>
              <a:avLst/>
              <a:gdLst/>
              <a:ahLst/>
              <a:cxnLst/>
              <a:rect r="r" b="b" t="t" l="l"/>
              <a:pathLst>
                <a:path h="428812" w="5016842">
                  <a:moveTo>
                    <a:pt x="0" y="0"/>
                  </a:moveTo>
                  <a:lnTo>
                    <a:pt x="5016842" y="0"/>
                  </a:lnTo>
                  <a:lnTo>
                    <a:pt x="5016842" y="428812"/>
                  </a:lnTo>
                  <a:lnTo>
                    <a:pt x="0" y="428812"/>
                  </a:lnTo>
                  <a:close/>
                </a:path>
              </a:pathLst>
            </a:custGeom>
            <a:solidFill>
              <a:srgbClr val="1C5739"/>
            </a:solidFill>
          </p:spPr>
        </p:sp>
        <p:sp>
          <p:nvSpPr>
            <p:cNvPr name="TextBox 5" id="5"/>
            <p:cNvSpPr txBox="true"/>
            <p:nvPr/>
          </p:nvSpPr>
          <p:spPr>
            <a:xfrm>
              <a:off x="0" y="-19050"/>
              <a:ext cx="5016842" cy="447862"/>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5872908" y="-2058178"/>
            <a:ext cx="4116356" cy="4116356"/>
          </a:xfrm>
          <a:custGeom>
            <a:avLst/>
            <a:gdLst/>
            <a:ahLst/>
            <a:cxnLst/>
            <a:rect r="r" b="b" t="t" l="l"/>
            <a:pathLst>
              <a:path h="4116356" w="4116356">
                <a:moveTo>
                  <a:pt x="0" y="0"/>
                </a:moveTo>
                <a:lnTo>
                  <a:pt x="4116356" y="0"/>
                </a:lnTo>
                <a:lnTo>
                  <a:pt x="4116356"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28043" y="-232110"/>
            <a:ext cx="3256087" cy="3256087"/>
          </a:xfrm>
          <a:custGeom>
            <a:avLst/>
            <a:gdLst/>
            <a:ahLst/>
            <a:cxnLst/>
            <a:rect r="r" b="b" t="t" l="l"/>
            <a:pathLst>
              <a:path h="3256087" w="3256087">
                <a:moveTo>
                  <a:pt x="0" y="0"/>
                </a:moveTo>
                <a:lnTo>
                  <a:pt x="3256086" y="0"/>
                </a:lnTo>
                <a:lnTo>
                  <a:pt x="3256086" y="3256086"/>
                </a:lnTo>
                <a:lnTo>
                  <a:pt x="0" y="32560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028700" y="2521455"/>
            <a:ext cx="7481578" cy="4971995"/>
          </a:xfrm>
          <a:custGeom>
            <a:avLst/>
            <a:gdLst/>
            <a:ahLst/>
            <a:cxnLst/>
            <a:rect r="r" b="b" t="t" l="l"/>
            <a:pathLst>
              <a:path h="4971995" w="7481578">
                <a:moveTo>
                  <a:pt x="0" y="0"/>
                </a:moveTo>
                <a:lnTo>
                  <a:pt x="7481578" y="0"/>
                </a:lnTo>
                <a:lnTo>
                  <a:pt x="7481578" y="4971995"/>
                </a:lnTo>
                <a:lnTo>
                  <a:pt x="0" y="4971995"/>
                </a:lnTo>
                <a:lnTo>
                  <a:pt x="0" y="0"/>
                </a:lnTo>
                <a:close/>
              </a:path>
            </a:pathLst>
          </a:custGeom>
          <a:blipFill>
            <a:blip r:embed="rId5"/>
            <a:stretch>
              <a:fillRect l="0" t="0" r="0" b="0"/>
            </a:stretch>
          </a:blipFill>
        </p:spPr>
      </p:sp>
      <p:sp>
        <p:nvSpPr>
          <p:cNvPr name="Freeform 9" id="9"/>
          <p:cNvSpPr/>
          <p:nvPr/>
        </p:nvSpPr>
        <p:spPr>
          <a:xfrm flipH="false" flipV="false" rot="0">
            <a:off x="9630637" y="2615123"/>
            <a:ext cx="8021974" cy="4719951"/>
          </a:xfrm>
          <a:custGeom>
            <a:avLst/>
            <a:gdLst/>
            <a:ahLst/>
            <a:cxnLst/>
            <a:rect r="r" b="b" t="t" l="l"/>
            <a:pathLst>
              <a:path h="4719951" w="8021974">
                <a:moveTo>
                  <a:pt x="0" y="0"/>
                </a:moveTo>
                <a:lnTo>
                  <a:pt x="8021974" y="0"/>
                </a:lnTo>
                <a:lnTo>
                  <a:pt x="8021974" y="4719951"/>
                </a:lnTo>
                <a:lnTo>
                  <a:pt x="0" y="4719951"/>
                </a:lnTo>
                <a:lnTo>
                  <a:pt x="0" y="0"/>
                </a:lnTo>
                <a:close/>
              </a:path>
            </a:pathLst>
          </a:custGeom>
          <a:blipFill>
            <a:blip r:embed="rId6"/>
            <a:stretch>
              <a:fillRect l="0" t="0" r="0" b="0"/>
            </a:stretch>
          </a:blipFill>
        </p:spPr>
      </p:sp>
      <p:sp>
        <p:nvSpPr>
          <p:cNvPr name="TextBox 10" id="10"/>
          <p:cNvSpPr txBox="true"/>
          <p:nvPr/>
        </p:nvSpPr>
        <p:spPr>
          <a:xfrm rot="0">
            <a:off x="1967399" y="430897"/>
            <a:ext cx="14827473" cy="965036"/>
          </a:xfrm>
          <a:prstGeom prst="rect">
            <a:avLst/>
          </a:prstGeom>
        </p:spPr>
        <p:txBody>
          <a:bodyPr anchor="t" rtlCol="false" tIns="0" lIns="0" bIns="0" rIns="0">
            <a:spAutoFit/>
          </a:bodyPr>
          <a:lstStyle/>
          <a:p>
            <a:pPr algn="ctr">
              <a:lnSpc>
                <a:spcPts val="7293"/>
              </a:lnSpc>
            </a:pPr>
            <a:r>
              <a:rPr lang="en-US" sz="5284" spc="517">
                <a:solidFill>
                  <a:srgbClr val="FFFFFF"/>
                </a:solidFill>
                <a:latin typeface="Codec Pro ExtraBold"/>
                <a:ea typeface="Codec Pro ExtraBold"/>
                <a:cs typeface="Codec Pro ExtraBold"/>
                <a:sym typeface="Codec Pro ExtraBold"/>
              </a:rPr>
              <a:t>Model Interpretation</a:t>
            </a:r>
          </a:p>
        </p:txBody>
      </p:sp>
      <p:sp>
        <p:nvSpPr>
          <p:cNvPr name="TextBox 11" id="11"/>
          <p:cNvSpPr txBox="true"/>
          <p:nvPr/>
        </p:nvSpPr>
        <p:spPr>
          <a:xfrm rot="0">
            <a:off x="1028700" y="2067703"/>
            <a:ext cx="11176068" cy="453753"/>
          </a:xfrm>
          <a:prstGeom prst="rect">
            <a:avLst/>
          </a:prstGeom>
        </p:spPr>
        <p:txBody>
          <a:bodyPr anchor="t" rtlCol="false" tIns="0" lIns="0" bIns="0" rIns="0">
            <a:spAutoFit/>
          </a:bodyPr>
          <a:lstStyle/>
          <a:p>
            <a:pPr algn="l">
              <a:lnSpc>
                <a:spcPts val="3054"/>
              </a:lnSpc>
            </a:pPr>
            <a:r>
              <a:rPr lang="en-US" sz="3085" spc="107">
                <a:solidFill>
                  <a:srgbClr val="040506"/>
                </a:solidFill>
                <a:latin typeface="Codec Pro ExtraBold"/>
                <a:ea typeface="Codec Pro ExtraBold"/>
                <a:cs typeface="Codec Pro ExtraBold"/>
                <a:sym typeface="Codec Pro ExtraBold"/>
              </a:rPr>
              <a:t>Bar Plot</a:t>
            </a:r>
          </a:p>
        </p:txBody>
      </p:sp>
      <p:sp>
        <p:nvSpPr>
          <p:cNvPr name="TextBox 12" id="12"/>
          <p:cNvSpPr txBox="true"/>
          <p:nvPr/>
        </p:nvSpPr>
        <p:spPr>
          <a:xfrm rot="0">
            <a:off x="10503558" y="2067703"/>
            <a:ext cx="11176068" cy="453753"/>
          </a:xfrm>
          <a:prstGeom prst="rect">
            <a:avLst/>
          </a:prstGeom>
        </p:spPr>
        <p:txBody>
          <a:bodyPr anchor="t" rtlCol="false" tIns="0" lIns="0" bIns="0" rIns="0">
            <a:spAutoFit/>
          </a:bodyPr>
          <a:lstStyle/>
          <a:p>
            <a:pPr algn="l">
              <a:lnSpc>
                <a:spcPts val="3054"/>
              </a:lnSpc>
            </a:pPr>
            <a:r>
              <a:rPr lang="en-US" sz="3085" spc="107">
                <a:solidFill>
                  <a:srgbClr val="040506"/>
                </a:solidFill>
                <a:latin typeface="Codec Pro ExtraBold"/>
                <a:ea typeface="Codec Pro ExtraBold"/>
                <a:cs typeface="Codec Pro ExtraBold"/>
                <a:sym typeface="Codec Pro ExtraBold"/>
              </a:rPr>
              <a:t>Waterfall Plot</a:t>
            </a:r>
          </a:p>
        </p:txBody>
      </p:sp>
      <p:sp>
        <p:nvSpPr>
          <p:cNvPr name="TextBox 13" id="13"/>
          <p:cNvSpPr txBox="true"/>
          <p:nvPr/>
        </p:nvSpPr>
        <p:spPr>
          <a:xfrm rot="0">
            <a:off x="10441023" y="7296974"/>
            <a:ext cx="7490063" cy="3099092"/>
          </a:xfrm>
          <a:prstGeom prst="rect">
            <a:avLst/>
          </a:prstGeom>
        </p:spPr>
        <p:txBody>
          <a:bodyPr anchor="t" rtlCol="false" tIns="0" lIns="0" bIns="0" rIns="0">
            <a:spAutoFit/>
          </a:bodyPr>
          <a:lstStyle/>
          <a:p>
            <a:pPr algn="l">
              <a:lnSpc>
                <a:spcPts val="2217"/>
              </a:lnSpc>
            </a:pPr>
            <a:r>
              <a:rPr lang="en-US" sz="1583">
                <a:solidFill>
                  <a:srgbClr val="000000"/>
                </a:solidFill>
                <a:latin typeface="Open Sauce Bold"/>
                <a:ea typeface="Open Sauce Bold"/>
                <a:cs typeface="Open Sauce Bold"/>
                <a:sym typeface="Open Sauce Bold"/>
              </a:rPr>
              <a:t>INSIGHTS:</a:t>
            </a:r>
          </a:p>
          <a:p>
            <a:pPr algn="l">
              <a:lnSpc>
                <a:spcPts val="2525"/>
              </a:lnSpc>
            </a:pPr>
          </a:p>
          <a:p>
            <a:pPr algn="l" marL="359146" indent="-179573" lvl="1">
              <a:lnSpc>
                <a:spcPts val="2328"/>
              </a:lnSpc>
              <a:buFont typeface="Arial"/>
              <a:buChar char="•"/>
            </a:pPr>
            <a:r>
              <a:rPr lang="en-US" sz="1663">
                <a:solidFill>
                  <a:srgbClr val="000000"/>
                </a:solidFill>
                <a:latin typeface="Open Sauce"/>
                <a:ea typeface="Open Sauce"/>
                <a:cs typeface="Open Sauce"/>
                <a:sym typeface="Open Sauce"/>
              </a:rPr>
              <a:t>For the first observation,tenure has a postive impact and increased the prediction to about 1.55.</a:t>
            </a:r>
          </a:p>
          <a:p>
            <a:pPr algn="l">
              <a:lnSpc>
                <a:spcPts val="2328"/>
              </a:lnSpc>
            </a:pPr>
          </a:p>
          <a:p>
            <a:pPr algn="l" marL="359146" indent="-179573" lvl="1">
              <a:lnSpc>
                <a:spcPts val="2328"/>
              </a:lnSpc>
              <a:buFont typeface="Arial"/>
              <a:buChar char="•"/>
            </a:pPr>
            <a:r>
              <a:rPr lang="en-US" sz="1663">
                <a:solidFill>
                  <a:srgbClr val="000000"/>
                </a:solidFill>
                <a:latin typeface="Open Sauce"/>
                <a:ea typeface="Open Sauce"/>
                <a:cs typeface="Open Sauce"/>
                <a:sym typeface="Open Sauce"/>
              </a:rPr>
              <a:t> where as total charges has a negative impact and decreased the prediction to -0.71.</a:t>
            </a:r>
          </a:p>
          <a:p>
            <a:pPr algn="l">
              <a:lnSpc>
                <a:spcPts val="2328"/>
              </a:lnSpc>
            </a:pPr>
          </a:p>
          <a:p>
            <a:pPr algn="l" marL="359146" indent="-179573" lvl="1">
              <a:lnSpc>
                <a:spcPts val="2328"/>
              </a:lnSpc>
              <a:buFont typeface="Arial"/>
              <a:buChar char="•"/>
            </a:pPr>
            <a:r>
              <a:rPr lang="en-US" sz="1663">
                <a:solidFill>
                  <a:srgbClr val="000000"/>
                </a:solidFill>
                <a:latin typeface="Open Sauce"/>
                <a:ea typeface="Open Sauce"/>
                <a:cs typeface="Open Sauce"/>
                <a:sym typeface="Open Sauce"/>
              </a:rPr>
              <a:t>This indicates that this particular instance is likely to churn.</a:t>
            </a:r>
          </a:p>
          <a:p>
            <a:pPr algn="l">
              <a:lnSpc>
                <a:spcPts val="1908"/>
              </a:lnSpc>
            </a:pPr>
          </a:p>
          <a:p>
            <a:pPr algn="l">
              <a:lnSpc>
                <a:spcPts val="1600"/>
              </a:lnSpc>
            </a:pPr>
          </a:p>
        </p:txBody>
      </p:sp>
      <p:sp>
        <p:nvSpPr>
          <p:cNvPr name="TextBox 14" id="14"/>
          <p:cNvSpPr txBox="true"/>
          <p:nvPr/>
        </p:nvSpPr>
        <p:spPr>
          <a:xfrm rot="0">
            <a:off x="517830" y="7455350"/>
            <a:ext cx="8000934" cy="2803817"/>
          </a:xfrm>
          <a:prstGeom prst="rect">
            <a:avLst/>
          </a:prstGeom>
        </p:spPr>
        <p:txBody>
          <a:bodyPr anchor="t" rtlCol="false" tIns="0" lIns="0" bIns="0" rIns="0">
            <a:spAutoFit/>
          </a:bodyPr>
          <a:lstStyle/>
          <a:p>
            <a:pPr algn="l">
              <a:lnSpc>
                <a:spcPts val="2217"/>
              </a:lnSpc>
            </a:pPr>
            <a:r>
              <a:rPr lang="en-US" sz="1583">
                <a:solidFill>
                  <a:srgbClr val="000000"/>
                </a:solidFill>
                <a:latin typeface="Open Sauce Bold"/>
                <a:ea typeface="Open Sauce Bold"/>
                <a:cs typeface="Open Sauce Bold"/>
                <a:sym typeface="Open Sauce Bold"/>
              </a:rPr>
              <a:t>INSIGHTS:</a:t>
            </a:r>
          </a:p>
          <a:p>
            <a:pPr algn="l">
              <a:lnSpc>
                <a:spcPts val="2525"/>
              </a:lnSpc>
            </a:pPr>
          </a:p>
          <a:p>
            <a:pPr algn="l" marL="359146" indent="-179573" lvl="1">
              <a:lnSpc>
                <a:spcPts val="2328"/>
              </a:lnSpc>
              <a:buFont typeface="Arial"/>
              <a:buChar char="•"/>
            </a:pPr>
            <a:r>
              <a:rPr lang="en-US" sz="1663">
                <a:solidFill>
                  <a:srgbClr val="000000"/>
                </a:solidFill>
                <a:latin typeface="Open Sauce"/>
                <a:ea typeface="Open Sauce"/>
                <a:cs typeface="Open Sauce"/>
                <a:sym typeface="Open Sauce"/>
              </a:rPr>
              <a:t>According to the shap,the tenure,contract_two_year and total charges are the 3 most important features that drives the models prediction.</a:t>
            </a:r>
          </a:p>
          <a:p>
            <a:pPr algn="l">
              <a:lnSpc>
                <a:spcPts val="2328"/>
              </a:lnSpc>
            </a:pPr>
          </a:p>
          <a:p>
            <a:pPr algn="l" marL="359146" indent="-179573" lvl="1">
              <a:lnSpc>
                <a:spcPts val="2328"/>
              </a:lnSpc>
              <a:buFont typeface="Arial"/>
              <a:buChar char="•"/>
            </a:pPr>
            <a:r>
              <a:rPr lang="en-US" sz="1663">
                <a:solidFill>
                  <a:srgbClr val="000000"/>
                </a:solidFill>
                <a:latin typeface="Open Sauce"/>
                <a:ea typeface="Open Sauce"/>
                <a:cs typeface="Open Sauce"/>
                <a:sym typeface="Open Sauce"/>
              </a:rPr>
              <a:t>Regarding the customer services ,internetservice_no and online security_yes are the most important features.</a:t>
            </a:r>
          </a:p>
          <a:p>
            <a:pPr algn="l">
              <a:lnSpc>
                <a:spcPts val="2328"/>
              </a:lnSpc>
            </a:pPr>
          </a:p>
          <a:p>
            <a:pPr algn="l">
              <a:lnSpc>
                <a:spcPts val="1908"/>
              </a:lnSpc>
            </a:pPr>
          </a:p>
          <a:p>
            <a:pPr algn="l">
              <a:lnSpc>
                <a:spcPts val="1600"/>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3812627" y="1859036"/>
            <a:ext cx="1400485" cy="8275157"/>
            <a:chOff x="0" y="0"/>
            <a:chExt cx="368852" cy="2179465"/>
          </a:xfrm>
        </p:grpSpPr>
        <p:sp>
          <p:nvSpPr>
            <p:cNvPr name="Freeform 3" id="3"/>
            <p:cNvSpPr/>
            <p:nvPr/>
          </p:nvSpPr>
          <p:spPr>
            <a:xfrm flipH="false" flipV="false" rot="0">
              <a:off x="0" y="0"/>
              <a:ext cx="368852" cy="2179465"/>
            </a:xfrm>
            <a:custGeom>
              <a:avLst/>
              <a:gdLst/>
              <a:ahLst/>
              <a:cxnLst/>
              <a:rect r="r" b="b" t="t" l="l"/>
              <a:pathLst>
                <a:path h="2179465" w="368852">
                  <a:moveTo>
                    <a:pt x="0" y="0"/>
                  </a:moveTo>
                  <a:lnTo>
                    <a:pt x="368852" y="0"/>
                  </a:lnTo>
                  <a:lnTo>
                    <a:pt x="368852" y="2179465"/>
                  </a:lnTo>
                  <a:lnTo>
                    <a:pt x="0" y="2179465"/>
                  </a:lnTo>
                  <a:close/>
                </a:path>
              </a:pathLst>
            </a:custGeom>
            <a:solidFill>
              <a:srgbClr val="1C5739"/>
            </a:solidFill>
            <a:ln cap="sq">
              <a:noFill/>
              <a:prstDash val="solid"/>
              <a:miter/>
            </a:ln>
          </p:spPr>
        </p:sp>
        <p:sp>
          <p:nvSpPr>
            <p:cNvPr name="TextBox 4" id="4"/>
            <p:cNvSpPr txBox="true"/>
            <p:nvPr/>
          </p:nvSpPr>
          <p:spPr>
            <a:xfrm>
              <a:off x="0" y="-19050"/>
              <a:ext cx="368852" cy="21985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543050" y="-558218"/>
            <a:ext cx="3086100" cy="11299900"/>
            <a:chOff x="0" y="0"/>
            <a:chExt cx="812800" cy="2976105"/>
          </a:xfrm>
        </p:grpSpPr>
        <p:sp>
          <p:nvSpPr>
            <p:cNvPr name="Freeform 6" id="6"/>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7" id="7"/>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12193216" y="1415447"/>
            <a:ext cx="5408984" cy="7979428"/>
            <a:chOff x="0" y="0"/>
            <a:chExt cx="1424588" cy="2101578"/>
          </a:xfrm>
        </p:grpSpPr>
        <p:sp>
          <p:nvSpPr>
            <p:cNvPr name="Freeform 9" id="9"/>
            <p:cNvSpPr/>
            <p:nvPr/>
          </p:nvSpPr>
          <p:spPr>
            <a:xfrm flipH="false" flipV="false" rot="0">
              <a:off x="0" y="0"/>
              <a:ext cx="1424588" cy="2101578"/>
            </a:xfrm>
            <a:custGeom>
              <a:avLst/>
              <a:gdLst/>
              <a:ahLst/>
              <a:cxnLst/>
              <a:rect r="r" b="b" t="t" l="l"/>
              <a:pathLst>
                <a:path h="2101578" w="1424588">
                  <a:moveTo>
                    <a:pt x="0" y="0"/>
                  </a:moveTo>
                  <a:lnTo>
                    <a:pt x="1424588" y="0"/>
                  </a:lnTo>
                  <a:lnTo>
                    <a:pt x="1424588" y="2101578"/>
                  </a:lnTo>
                  <a:lnTo>
                    <a:pt x="0" y="2101578"/>
                  </a:lnTo>
                  <a:close/>
                </a:path>
              </a:pathLst>
            </a:custGeom>
            <a:solidFill>
              <a:srgbClr val="1C5739"/>
            </a:solidFill>
          </p:spPr>
        </p:sp>
        <p:sp>
          <p:nvSpPr>
            <p:cNvPr name="TextBox 10" id="10"/>
            <p:cNvSpPr txBox="true"/>
            <p:nvPr/>
          </p:nvSpPr>
          <p:spPr>
            <a:xfrm>
              <a:off x="0" y="-19050"/>
              <a:ext cx="1424588" cy="2120628"/>
            </a:xfrm>
            <a:prstGeom prst="rect">
              <a:avLst/>
            </a:prstGeom>
          </p:spPr>
          <p:txBody>
            <a:bodyPr anchor="ctr" rtlCol="false" tIns="50800" lIns="50800" bIns="50800" rIns="50800"/>
            <a:lstStyle/>
            <a:p>
              <a:pPr algn="ctr">
                <a:lnSpc>
                  <a:spcPts val="2859"/>
                </a:lnSpc>
              </a:pPr>
            </a:p>
          </p:txBody>
        </p:sp>
      </p:grpSp>
      <p:sp>
        <p:nvSpPr>
          <p:cNvPr name="Freeform 11" id="11"/>
          <p:cNvSpPr/>
          <p:nvPr/>
        </p:nvSpPr>
        <p:spPr>
          <a:xfrm flipH="false" flipV="false" rot="0">
            <a:off x="15698915" y="8697813"/>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1772900" y="1028700"/>
            <a:ext cx="5486400" cy="7980897"/>
          </a:xfrm>
          <a:custGeom>
            <a:avLst/>
            <a:gdLst/>
            <a:ahLst/>
            <a:cxnLst/>
            <a:rect r="r" b="b" t="t" l="l"/>
            <a:pathLst>
              <a:path h="7980897" w="5486400">
                <a:moveTo>
                  <a:pt x="0" y="0"/>
                </a:moveTo>
                <a:lnTo>
                  <a:pt x="5486400" y="0"/>
                </a:lnTo>
                <a:lnTo>
                  <a:pt x="5486400" y="7980897"/>
                </a:lnTo>
                <a:lnTo>
                  <a:pt x="0" y="7980897"/>
                </a:lnTo>
                <a:lnTo>
                  <a:pt x="0" y="0"/>
                </a:lnTo>
                <a:close/>
              </a:path>
            </a:pathLst>
          </a:custGeom>
          <a:blipFill>
            <a:blip r:embed="rId4"/>
            <a:stretch>
              <a:fillRect l="0" t="0" r="0" b="-3116"/>
            </a:stretch>
          </a:blipFill>
        </p:spPr>
      </p:sp>
      <p:sp>
        <p:nvSpPr>
          <p:cNvPr name="TextBox 13" id="13"/>
          <p:cNvSpPr txBox="true"/>
          <p:nvPr/>
        </p:nvSpPr>
        <p:spPr>
          <a:xfrm rot="0">
            <a:off x="4044260" y="205025"/>
            <a:ext cx="5661991" cy="1439372"/>
          </a:xfrm>
          <a:prstGeom prst="rect">
            <a:avLst/>
          </a:prstGeom>
        </p:spPr>
        <p:txBody>
          <a:bodyPr anchor="t" rtlCol="false" tIns="0" lIns="0" bIns="0" rIns="0">
            <a:spAutoFit/>
          </a:bodyPr>
          <a:lstStyle/>
          <a:p>
            <a:pPr algn="l">
              <a:lnSpc>
                <a:spcPts val="10858"/>
              </a:lnSpc>
            </a:pPr>
            <a:r>
              <a:rPr lang="en-US" sz="7868" spc="771">
                <a:solidFill>
                  <a:srgbClr val="231F20"/>
                </a:solidFill>
                <a:latin typeface="Codec Pro ExtraBold"/>
                <a:ea typeface="Codec Pro ExtraBold"/>
                <a:cs typeface="Codec Pro ExtraBold"/>
                <a:sym typeface="Codec Pro ExtraBold"/>
              </a:rPr>
              <a:t>Content</a:t>
            </a:r>
          </a:p>
        </p:txBody>
      </p:sp>
      <p:sp>
        <p:nvSpPr>
          <p:cNvPr name="TextBox 14" id="14"/>
          <p:cNvSpPr txBox="true"/>
          <p:nvPr/>
        </p:nvSpPr>
        <p:spPr>
          <a:xfrm rot="0">
            <a:off x="4044260" y="1960523"/>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a:ea typeface="Codec Pro ExtraBold"/>
                <a:cs typeface="Codec Pro ExtraBold"/>
                <a:sym typeface="Codec Pro ExtraBold"/>
              </a:rPr>
              <a:t>01</a:t>
            </a:r>
          </a:p>
        </p:txBody>
      </p:sp>
      <p:sp>
        <p:nvSpPr>
          <p:cNvPr name="TextBox 15" id="15"/>
          <p:cNvSpPr txBox="true"/>
          <p:nvPr/>
        </p:nvSpPr>
        <p:spPr>
          <a:xfrm rot="0">
            <a:off x="4044260" y="2888166"/>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a:ea typeface="Codec Pro ExtraBold"/>
                <a:cs typeface="Codec Pro ExtraBold"/>
                <a:sym typeface="Codec Pro ExtraBold"/>
              </a:rPr>
              <a:t>02</a:t>
            </a:r>
          </a:p>
        </p:txBody>
      </p:sp>
      <p:sp>
        <p:nvSpPr>
          <p:cNvPr name="TextBox 16" id="16"/>
          <p:cNvSpPr txBox="true"/>
          <p:nvPr/>
        </p:nvSpPr>
        <p:spPr>
          <a:xfrm rot="0">
            <a:off x="4044260" y="3831528"/>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a:ea typeface="Codec Pro ExtraBold"/>
                <a:cs typeface="Codec Pro ExtraBold"/>
                <a:sym typeface="Codec Pro ExtraBold"/>
              </a:rPr>
              <a:t>03</a:t>
            </a:r>
          </a:p>
        </p:txBody>
      </p:sp>
      <p:sp>
        <p:nvSpPr>
          <p:cNvPr name="TextBox 17" id="17"/>
          <p:cNvSpPr txBox="true"/>
          <p:nvPr/>
        </p:nvSpPr>
        <p:spPr>
          <a:xfrm rot="0">
            <a:off x="4044260" y="4860228"/>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a:ea typeface="Codec Pro ExtraBold"/>
                <a:cs typeface="Codec Pro ExtraBold"/>
                <a:sym typeface="Codec Pro ExtraBold"/>
              </a:rPr>
              <a:t>04</a:t>
            </a:r>
          </a:p>
        </p:txBody>
      </p:sp>
      <p:sp>
        <p:nvSpPr>
          <p:cNvPr name="TextBox 18" id="18"/>
          <p:cNvSpPr txBox="true"/>
          <p:nvPr/>
        </p:nvSpPr>
        <p:spPr>
          <a:xfrm rot="0">
            <a:off x="4044260" y="5732558"/>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a:ea typeface="Codec Pro ExtraBold"/>
                <a:cs typeface="Codec Pro ExtraBold"/>
                <a:sym typeface="Codec Pro ExtraBold"/>
              </a:rPr>
              <a:t>05</a:t>
            </a:r>
          </a:p>
        </p:txBody>
      </p:sp>
      <p:sp>
        <p:nvSpPr>
          <p:cNvPr name="TextBox 19" id="19"/>
          <p:cNvSpPr txBox="true"/>
          <p:nvPr/>
        </p:nvSpPr>
        <p:spPr>
          <a:xfrm rot="0">
            <a:off x="4044260" y="6488646"/>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a:ea typeface="Codec Pro ExtraBold"/>
                <a:cs typeface="Codec Pro ExtraBold"/>
                <a:sym typeface="Codec Pro ExtraBold"/>
              </a:rPr>
              <a:t>06</a:t>
            </a:r>
          </a:p>
        </p:txBody>
      </p:sp>
      <p:sp>
        <p:nvSpPr>
          <p:cNvPr name="TextBox 20" id="20"/>
          <p:cNvSpPr txBox="true"/>
          <p:nvPr/>
        </p:nvSpPr>
        <p:spPr>
          <a:xfrm rot="0">
            <a:off x="4044260" y="7272683"/>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a:ea typeface="Codec Pro ExtraBold"/>
                <a:cs typeface="Codec Pro ExtraBold"/>
                <a:sym typeface="Codec Pro ExtraBold"/>
              </a:rPr>
              <a:t>07</a:t>
            </a:r>
          </a:p>
        </p:txBody>
      </p:sp>
      <p:sp>
        <p:nvSpPr>
          <p:cNvPr name="TextBox 21" id="21"/>
          <p:cNvSpPr txBox="true"/>
          <p:nvPr/>
        </p:nvSpPr>
        <p:spPr>
          <a:xfrm rot="0">
            <a:off x="5400737" y="2122723"/>
            <a:ext cx="5790503" cy="418548"/>
          </a:xfrm>
          <a:prstGeom prst="rect">
            <a:avLst/>
          </a:prstGeom>
        </p:spPr>
        <p:txBody>
          <a:bodyPr anchor="t" rtlCol="false" tIns="0" lIns="0" bIns="0" rIns="0">
            <a:spAutoFit/>
          </a:bodyPr>
          <a:lstStyle/>
          <a:p>
            <a:pPr algn="l">
              <a:lnSpc>
                <a:spcPts val="3483"/>
              </a:lnSpc>
            </a:pPr>
            <a:r>
              <a:rPr lang="en-US" sz="2524" spc="247">
                <a:solidFill>
                  <a:srgbClr val="231F20"/>
                </a:solidFill>
                <a:latin typeface="Open Sauce"/>
                <a:ea typeface="Open Sauce"/>
                <a:cs typeface="Open Sauce"/>
                <a:sym typeface="Open Sauce"/>
              </a:rPr>
              <a:t>Introduction</a:t>
            </a:r>
          </a:p>
        </p:txBody>
      </p:sp>
      <p:sp>
        <p:nvSpPr>
          <p:cNvPr name="TextBox 22" id="22"/>
          <p:cNvSpPr txBox="true"/>
          <p:nvPr/>
        </p:nvSpPr>
        <p:spPr>
          <a:xfrm rot="0">
            <a:off x="5400737" y="3993729"/>
            <a:ext cx="6076629" cy="418548"/>
          </a:xfrm>
          <a:prstGeom prst="rect">
            <a:avLst/>
          </a:prstGeom>
        </p:spPr>
        <p:txBody>
          <a:bodyPr anchor="t" rtlCol="false" tIns="0" lIns="0" bIns="0" rIns="0">
            <a:spAutoFit/>
          </a:bodyPr>
          <a:lstStyle/>
          <a:p>
            <a:pPr algn="l">
              <a:lnSpc>
                <a:spcPts val="3483"/>
              </a:lnSpc>
            </a:pPr>
            <a:r>
              <a:rPr lang="en-US" sz="2524" spc="247">
                <a:solidFill>
                  <a:srgbClr val="231F20"/>
                </a:solidFill>
                <a:latin typeface="Open Sauce"/>
                <a:ea typeface="Open Sauce"/>
                <a:cs typeface="Open Sauce"/>
                <a:sym typeface="Open Sauce"/>
              </a:rPr>
              <a:t>Data Preprocessing</a:t>
            </a:r>
          </a:p>
        </p:txBody>
      </p:sp>
      <p:sp>
        <p:nvSpPr>
          <p:cNvPr name="TextBox 23" id="23"/>
          <p:cNvSpPr txBox="true"/>
          <p:nvPr/>
        </p:nvSpPr>
        <p:spPr>
          <a:xfrm rot="0">
            <a:off x="5400737" y="4974252"/>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ea typeface="Open Sauce"/>
                <a:cs typeface="Open Sauce"/>
                <a:sym typeface="Open Sauce"/>
              </a:rPr>
              <a:t>Exploratory Data Analysis</a:t>
            </a:r>
          </a:p>
        </p:txBody>
      </p:sp>
      <p:sp>
        <p:nvSpPr>
          <p:cNvPr name="TextBox 24" id="24"/>
          <p:cNvSpPr txBox="true"/>
          <p:nvPr/>
        </p:nvSpPr>
        <p:spPr>
          <a:xfrm rot="0">
            <a:off x="5400737" y="5841663"/>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ea typeface="Open Sauce"/>
                <a:cs typeface="Open Sauce"/>
                <a:sym typeface="Open Sauce"/>
              </a:rPr>
              <a:t>Feature Engineering</a:t>
            </a:r>
          </a:p>
        </p:txBody>
      </p:sp>
      <p:sp>
        <p:nvSpPr>
          <p:cNvPr name="TextBox 25" id="25"/>
          <p:cNvSpPr txBox="true"/>
          <p:nvPr/>
        </p:nvSpPr>
        <p:spPr>
          <a:xfrm rot="0">
            <a:off x="5400737" y="8215934"/>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ea typeface="Open Sauce"/>
                <a:cs typeface="Open Sauce"/>
                <a:sym typeface="Open Sauce"/>
              </a:rPr>
              <a:t>Model Interpretation (shap)</a:t>
            </a:r>
          </a:p>
        </p:txBody>
      </p:sp>
      <p:sp>
        <p:nvSpPr>
          <p:cNvPr name="TextBox 26" id="26"/>
          <p:cNvSpPr txBox="true"/>
          <p:nvPr/>
        </p:nvSpPr>
        <p:spPr>
          <a:xfrm rot="0">
            <a:off x="5400737" y="6650847"/>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ea typeface="Open Sauce"/>
                <a:cs typeface="Open Sauce"/>
                <a:sym typeface="Open Sauce"/>
              </a:rPr>
              <a:t>Model Evaluation</a:t>
            </a:r>
          </a:p>
        </p:txBody>
      </p:sp>
      <p:sp>
        <p:nvSpPr>
          <p:cNvPr name="TextBox 27" id="27"/>
          <p:cNvSpPr txBox="true"/>
          <p:nvPr/>
        </p:nvSpPr>
        <p:spPr>
          <a:xfrm rot="0">
            <a:off x="5400737" y="7459920"/>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ea typeface="Open Sauce"/>
                <a:cs typeface="Open Sauce"/>
                <a:sym typeface="Open Sauce"/>
              </a:rPr>
              <a:t>Best Model</a:t>
            </a:r>
          </a:p>
        </p:txBody>
      </p:sp>
      <p:sp>
        <p:nvSpPr>
          <p:cNvPr name="TextBox 28" id="28"/>
          <p:cNvSpPr txBox="true"/>
          <p:nvPr/>
        </p:nvSpPr>
        <p:spPr>
          <a:xfrm rot="0">
            <a:off x="5400737" y="3017522"/>
            <a:ext cx="5790503" cy="418548"/>
          </a:xfrm>
          <a:prstGeom prst="rect">
            <a:avLst/>
          </a:prstGeom>
        </p:spPr>
        <p:txBody>
          <a:bodyPr anchor="t" rtlCol="false" tIns="0" lIns="0" bIns="0" rIns="0">
            <a:spAutoFit/>
          </a:bodyPr>
          <a:lstStyle/>
          <a:p>
            <a:pPr algn="l">
              <a:lnSpc>
                <a:spcPts val="3483"/>
              </a:lnSpc>
            </a:pPr>
            <a:r>
              <a:rPr lang="en-US" sz="2524" spc="247">
                <a:solidFill>
                  <a:srgbClr val="231F20"/>
                </a:solidFill>
                <a:latin typeface="Open Sauce"/>
                <a:ea typeface="Open Sauce"/>
                <a:cs typeface="Open Sauce"/>
                <a:sym typeface="Open Sauce"/>
              </a:rPr>
              <a:t>Overview</a:t>
            </a:r>
          </a:p>
        </p:txBody>
      </p:sp>
      <p:sp>
        <p:nvSpPr>
          <p:cNvPr name="TextBox 29" id="29"/>
          <p:cNvSpPr txBox="true"/>
          <p:nvPr/>
        </p:nvSpPr>
        <p:spPr>
          <a:xfrm rot="0">
            <a:off x="4044260" y="8053733"/>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a:ea typeface="Codec Pro ExtraBold"/>
                <a:cs typeface="Codec Pro ExtraBold"/>
                <a:sym typeface="Codec Pro ExtraBold"/>
              </a:rPr>
              <a:t>08</a:t>
            </a:r>
          </a:p>
        </p:txBody>
      </p:sp>
      <p:sp>
        <p:nvSpPr>
          <p:cNvPr name="TextBox 30" id="30"/>
          <p:cNvSpPr txBox="true"/>
          <p:nvPr/>
        </p:nvSpPr>
        <p:spPr>
          <a:xfrm rot="0">
            <a:off x="4044260" y="8834783"/>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a:ea typeface="Codec Pro ExtraBold"/>
                <a:cs typeface="Codec Pro ExtraBold"/>
                <a:sym typeface="Codec Pro ExtraBold"/>
              </a:rPr>
              <a:t>09</a:t>
            </a:r>
          </a:p>
        </p:txBody>
      </p:sp>
      <p:sp>
        <p:nvSpPr>
          <p:cNvPr name="TextBox 31" id="31"/>
          <p:cNvSpPr txBox="true"/>
          <p:nvPr/>
        </p:nvSpPr>
        <p:spPr>
          <a:xfrm rot="0">
            <a:off x="5400737" y="9029976"/>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ea typeface="Open Sauce"/>
                <a:cs typeface="Open Sauce"/>
                <a:sym typeface="Open Sauce"/>
              </a:rPr>
              <a:t>SQL</a:t>
            </a:r>
          </a:p>
        </p:txBody>
      </p:sp>
      <p:sp>
        <p:nvSpPr>
          <p:cNvPr name="TextBox 32" id="32"/>
          <p:cNvSpPr txBox="true"/>
          <p:nvPr/>
        </p:nvSpPr>
        <p:spPr>
          <a:xfrm rot="0">
            <a:off x="4044260" y="9482483"/>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a:ea typeface="Codec Pro ExtraBold"/>
                <a:cs typeface="Codec Pro ExtraBold"/>
                <a:sym typeface="Codec Pro ExtraBold"/>
              </a:rPr>
              <a:t>10</a:t>
            </a:r>
          </a:p>
        </p:txBody>
      </p:sp>
      <p:sp>
        <p:nvSpPr>
          <p:cNvPr name="TextBox 33" id="33"/>
          <p:cNvSpPr txBox="true"/>
          <p:nvPr/>
        </p:nvSpPr>
        <p:spPr>
          <a:xfrm rot="0">
            <a:off x="5400737" y="9644684"/>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ea typeface="Open Sauce"/>
                <a:cs typeface="Open Sauce"/>
                <a:sym typeface="Open Sauce"/>
              </a:rPr>
              <a:t>Model Deployment</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381218" y="0"/>
            <a:ext cx="19048322" cy="1628147"/>
            <a:chOff x="0" y="0"/>
            <a:chExt cx="5016842" cy="428812"/>
          </a:xfrm>
        </p:grpSpPr>
        <p:sp>
          <p:nvSpPr>
            <p:cNvPr name="Freeform 4" id="4"/>
            <p:cNvSpPr/>
            <p:nvPr/>
          </p:nvSpPr>
          <p:spPr>
            <a:xfrm flipH="false" flipV="false" rot="0">
              <a:off x="0" y="0"/>
              <a:ext cx="5016842" cy="428812"/>
            </a:xfrm>
            <a:custGeom>
              <a:avLst/>
              <a:gdLst/>
              <a:ahLst/>
              <a:cxnLst/>
              <a:rect r="r" b="b" t="t" l="l"/>
              <a:pathLst>
                <a:path h="428812" w="5016842">
                  <a:moveTo>
                    <a:pt x="0" y="0"/>
                  </a:moveTo>
                  <a:lnTo>
                    <a:pt x="5016842" y="0"/>
                  </a:lnTo>
                  <a:lnTo>
                    <a:pt x="5016842" y="428812"/>
                  </a:lnTo>
                  <a:lnTo>
                    <a:pt x="0" y="428812"/>
                  </a:lnTo>
                  <a:close/>
                </a:path>
              </a:pathLst>
            </a:custGeom>
            <a:solidFill>
              <a:srgbClr val="1C5739"/>
            </a:solidFill>
          </p:spPr>
        </p:sp>
        <p:sp>
          <p:nvSpPr>
            <p:cNvPr name="TextBox 5" id="5"/>
            <p:cNvSpPr txBox="true"/>
            <p:nvPr/>
          </p:nvSpPr>
          <p:spPr>
            <a:xfrm>
              <a:off x="0" y="-19050"/>
              <a:ext cx="5016842" cy="447862"/>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5872908" y="-2058178"/>
            <a:ext cx="4116356" cy="4116356"/>
          </a:xfrm>
          <a:custGeom>
            <a:avLst/>
            <a:gdLst/>
            <a:ahLst/>
            <a:cxnLst/>
            <a:rect r="r" b="b" t="t" l="l"/>
            <a:pathLst>
              <a:path h="4116356" w="4116356">
                <a:moveTo>
                  <a:pt x="0" y="0"/>
                </a:moveTo>
                <a:lnTo>
                  <a:pt x="4116356" y="0"/>
                </a:lnTo>
                <a:lnTo>
                  <a:pt x="4116356"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28043" y="-232110"/>
            <a:ext cx="3256087" cy="3256087"/>
          </a:xfrm>
          <a:custGeom>
            <a:avLst/>
            <a:gdLst/>
            <a:ahLst/>
            <a:cxnLst/>
            <a:rect r="r" b="b" t="t" l="l"/>
            <a:pathLst>
              <a:path h="3256087" w="3256087">
                <a:moveTo>
                  <a:pt x="0" y="0"/>
                </a:moveTo>
                <a:lnTo>
                  <a:pt x="3256086" y="0"/>
                </a:lnTo>
                <a:lnTo>
                  <a:pt x="3256086" y="3256086"/>
                </a:lnTo>
                <a:lnTo>
                  <a:pt x="0" y="32560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697005" y="3023976"/>
            <a:ext cx="8684131" cy="1245074"/>
          </a:xfrm>
          <a:custGeom>
            <a:avLst/>
            <a:gdLst/>
            <a:ahLst/>
            <a:cxnLst/>
            <a:rect r="r" b="b" t="t" l="l"/>
            <a:pathLst>
              <a:path h="1245074" w="8684131">
                <a:moveTo>
                  <a:pt x="0" y="0"/>
                </a:moveTo>
                <a:lnTo>
                  <a:pt x="8684131" y="0"/>
                </a:lnTo>
                <a:lnTo>
                  <a:pt x="8684131" y="1245074"/>
                </a:lnTo>
                <a:lnTo>
                  <a:pt x="0" y="1245074"/>
                </a:lnTo>
                <a:lnTo>
                  <a:pt x="0" y="0"/>
                </a:lnTo>
                <a:close/>
              </a:path>
            </a:pathLst>
          </a:custGeom>
          <a:blipFill>
            <a:blip r:embed="rId5"/>
            <a:stretch>
              <a:fillRect l="0" t="0" r="0" b="0"/>
            </a:stretch>
          </a:blipFill>
        </p:spPr>
      </p:sp>
      <p:sp>
        <p:nvSpPr>
          <p:cNvPr name="Freeform 9" id="9"/>
          <p:cNvSpPr/>
          <p:nvPr/>
        </p:nvSpPr>
        <p:spPr>
          <a:xfrm flipH="false" flipV="false" rot="0">
            <a:off x="11070522" y="2763317"/>
            <a:ext cx="4577894" cy="4329896"/>
          </a:xfrm>
          <a:custGeom>
            <a:avLst/>
            <a:gdLst/>
            <a:ahLst/>
            <a:cxnLst/>
            <a:rect r="r" b="b" t="t" l="l"/>
            <a:pathLst>
              <a:path h="4329896" w="4577894">
                <a:moveTo>
                  <a:pt x="0" y="0"/>
                </a:moveTo>
                <a:lnTo>
                  <a:pt x="4577894" y="0"/>
                </a:lnTo>
                <a:lnTo>
                  <a:pt x="4577894" y="4329896"/>
                </a:lnTo>
                <a:lnTo>
                  <a:pt x="0" y="4329896"/>
                </a:lnTo>
                <a:lnTo>
                  <a:pt x="0" y="0"/>
                </a:lnTo>
                <a:close/>
              </a:path>
            </a:pathLst>
          </a:custGeom>
          <a:blipFill>
            <a:blip r:embed="rId6"/>
            <a:stretch>
              <a:fillRect l="0" t="0" r="0" b="0"/>
            </a:stretch>
          </a:blipFill>
        </p:spPr>
      </p:sp>
      <p:sp>
        <p:nvSpPr>
          <p:cNvPr name="TextBox 10" id="10"/>
          <p:cNvSpPr txBox="true"/>
          <p:nvPr/>
        </p:nvSpPr>
        <p:spPr>
          <a:xfrm rot="0">
            <a:off x="1967399" y="430897"/>
            <a:ext cx="14827473" cy="965036"/>
          </a:xfrm>
          <a:prstGeom prst="rect">
            <a:avLst/>
          </a:prstGeom>
        </p:spPr>
        <p:txBody>
          <a:bodyPr anchor="t" rtlCol="false" tIns="0" lIns="0" bIns="0" rIns="0">
            <a:spAutoFit/>
          </a:bodyPr>
          <a:lstStyle/>
          <a:p>
            <a:pPr algn="ctr">
              <a:lnSpc>
                <a:spcPts val="7293"/>
              </a:lnSpc>
            </a:pPr>
            <a:r>
              <a:rPr lang="en-US" sz="5284" spc="517">
                <a:solidFill>
                  <a:srgbClr val="FFFFFF"/>
                </a:solidFill>
                <a:latin typeface="Codec Pro ExtraBold"/>
                <a:ea typeface="Codec Pro ExtraBold"/>
                <a:cs typeface="Codec Pro ExtraBold"/>
                <a:sym typeface="Codec Pro ExtraBold"/>
              </a:rPr>
              <a:t>Model Interpretation</a:t>
            </a:r>
          </a:p>
        </p:txBody>
      </p:sp>
      <p:sp>
        <p:nvSpPr>
          <p:cNvPr name="TextBox 11" id="11"/>
          <p:cNvSpPr txBox="true"/>
          <p:nvPr/>
        </p:nvSpPr>
        <p:spPr>
          <a:xfrm rot="0">
            <a:off x="1028700" y="2067703"/>
            <a:ext cx="11176068" cy="453753"/>
          </a:xfrm>
          <a:prstGeom prst="rect">
            <a:avLst/>
          </a:prstGeom>
        </p:spPr>
        <p:txBody>
          <a:bodyPr anchor="t" rtlCol="false" tIns="0" lIns="0" bIns="0" rIns="0">
            <a:spAutoFit/>
          </a:bodyPr>
          <a:lstStyle/>
          <a:p>
            <a:pPr algn="l">
              <a:lnSpc>
                <a:spcPts val="3054"/>
              </a:lnSpc>
            </a:pPr>
            <a:r>
              <a:rPr lang="en-US" sz="3085" spc="107">
                <a:solidFill>
                  <a:srgbClr val="040506"/>
                </a:solidFill>
                <a:latin typeface="Codec Pro ExtraBold"/>
                <a:ea typeface="Codec Pro ExtraBold"/>
                <a:cs typeface="Codec Pro ExtraBold"/>
                <a:sym typeface="Codec Pro ExtraBold"/>
              </a:rPr>
              <a:t>Force Plot</a:t>
            </a:r>
          </a:p>
        </p:txBody>
      </p:sp>
      <p:sp>
        <p:nvSpPr>
          <p:cNvPr name="TextBox 12" id="12"/>
          <p:cNvSpPr txBox="true"/>
          <p:nvPr/>
        </p:nvSpPr>
        <p:spPr>
          <a:xfrm rot="0">
            <a:off x="10503558" y="2067703"/>
            <a:ext cx="11176068" cy="453753"/>
          </a:xfrm>
          <a:prstGeom prst="rect">
            <a:avLst/>
          </a:prstGeom>
        </p:spPr>
        <p:txBody>
          <a:bodyPr anchor="t" rtlCol="false" tIns="0" lIns="0" bIns="0" rIns="0">
            <a:spAutoFit/>
          </a:bodyPr>
          <a:lstStyle/>
          <a:p>
            <a:pPr algn="l">
              <a:lnSpc>
                <a:spcPts val="3054"/>
              </a:lnSpc>
            </a:pPr>
            <a:r>
              <a:rPr lang="en-US" sz="3085" spc="107">
                <a:solidFill>
                  <a:srgbClr val="040506"/>
                </a:solidFill>
                <a:latin typeface="Codec Pro ExtraBold"/>
                <a:ea typeface="Codec Pro ExtraBold"/>
                <a:cs typeface="Codec Pro ExtraBold"/>
                <a:sym typeface="Codec Pro ExtraBold"/>
              </a:rPr>
              <a:t>Violin Plot</a:t>
            </a:r>
          </a:p>
        </p:txBody>
      </p:sp>
      <p:sp>
        <p:nvSpPr>
          <p:cNvPr name="TextBox 13" id="13"/>
          <p:cNvSpPr txBox="true"/>
          <p:nvPr/>
        </p:nvSpPr>
        <p:spPr>
          <a:xfrm rot="0">
            <a:off x="10441023" y="7055113"/>
            <a:ext cx="7490063" cy="3451517"/>
          </a:xfrm>
          <a:prstGeom prst="rect">
            <a:avLst/>
          </a:prstGeom>
        </p:spPr>
        <p:txBody>
          <a:bodyPr anchor="t" rtlCol="false" tIns="0" lIns="0" bIns="0" rIns="0">
            <a:spAutoFit/>
          </a:bodyPr>
          <a:lstStyle/>
          <a:p>
            <a:pPr algn="l">
              <a:lnSpc>
                <a:spcPts val="2217"/>
              </a:lnSpc>
            </a:pPr>
            <a:r>
              <a:rPr lang="en-US" sz="1583">
                <a:solidFill>
                  <a:srgbClr val="000000"/>
                </a:solidFill>
                <a:latin typeface="Open Sauce Bold"/>
                <a:ea typeface="Open Sauce Bold"/>
                <a:cs typeface="Open Sauce Bold"/>
                <a:sym typeface="Open Sauce Bold"/>
              </a:rPr>
              <a:t>INSIGHTS:</a:t>
            </a:r>
          </a:p>
          <a:p>
            <a:pPr algn="l">
              <a:lnSpc>
                <a:spcPts val="2525"/>
              </a:lnSpc>
            </a:pPr>
          </a:p>
          <a:p>
            <a:pPr algn="l" marL="359146" indent="-179573" lvl="1">
              <a:lnSpc>
                <a:spcPts val="2328"/>
              </a:lnSpc>
              <a:buFont typeface="Arial"/>
              <a:buChar char="•"/>
            </a:pPr>
            <a:r>
              <a:rPr lang="en-US" sz="1663">
                <a:solidFill>
                  <a:srgbClr val="000000"/>
                </a:solidFill>
                <a:latin typeface="Open Sauce"/>
                <a:ea typeface="Open Sauce"/>
                <a:cs typeface="Open Sauce"/>
                <a:sym typeface="Open Sauce"/>
              </a:rPr>
              <a:t>Higher tenure reduces the chances of customer to churn .</a:t>
            </a:r>
          </a:p>
          <a:p>
            <a:pPr algn="l">
              <a:lnSpc>
                <a:spcPts val="2328"/>
              </a:lnSpc>
            </a:pPr>
          </a:p>
          <a:p>
            <a:pPr algn="l" marL="359146" indent="-179573" lvl="1">
              <a:lnSpc>
                <a:spcPts val="2328"/>
              </a:lnSpc>
              <a:buFont typeface="Arial"/>
              <a:buChar char="•"/>
            </a:pPr>
            <a:r>
              <a:rPr lang="en-US" sz="1663">
                <a:solidFill>
                  <a:srgbClr val="000000"/>
                </a:solidFill>
                <a:latin typeface="Open Sauce"/>
                <a:ea typeface="Open Sauce"/>
                <a:cs typeface="Open Sauce"/>
                <a:sym typeface="Open Sauce"/>
              </a:rPr>
              <a:t>Customers that have longer contract are less likely to churn.</a:t>
            </a:r>
          </a:p>
          <a:p>
            <a:pPr algn="l">
              <a:lnSpc>
                <a:spcPts val="2328"/>
              </a:lnSpc>
            </a:pPr>
          </a:p>
          <a:p>
            <a:pPr algn="l" marL="359146" indent="-179573" lvl="1">
              <a:lnSpc>
                <a:spcPts val="2328"/>
              </a:lnSpc>
              <a:buFont typeface="Arial"/>
              <a:buChar char="•"/>
            </a:pPr>
            <a:r>
              <a:rPr lang="en-US" sz="1663">
                <a:solidFill>
                  <a:srgbClr val="000000"/>
                </a:solidFill>
                <a:latin typeface="Open Sauce"/>
                <a:ea typeface="Open Sauce"/>
                <a:cs typeface="Open Sauce"/>
                <a:sym typeface="Open Sauce"/>
              </a:rPr>
              <a:t>Higher total Charges increases the chances of customer to churn.</a:t>
            </a:r>
          </a:p>
          <a:p>
            <a:pPr algn="l">
              <a:lnSpc>
                <a:spcPts val="2328"/>
              </a:lnSpc>
            </a:pPr>
          </a:p>
          <a:p>
            <a:pPr algn="l" marL="359146" indent="-179573" lvl="1">
              <a:lnSpc>
                <a:spcPts val="2328"/>
              </a:lnSpc>
              <a:buFont typeface="Arial"/>
              <a:buChar char="•"/>
            </a:pPr>
            <a:r>
              <a:rPr lang="en-US" sz="1663">
                <a:solidFill>
                  <a:srgbClr val="000000"/>
                </a:solidFill>
                <a:latin typeface="Open Sauce"/>
                <a:ea typeface="Open Sauce"/>
                <a:cs typeface="Open Sauce"/>
                <a:sym typeface="Open Sauce"/>
              </a:rPr>
              <a:t>Similarly higher montlhy charges also increase the likelihood of churn.</a:t>
            </a:r>
          </a:p>
          <a:p>
            <a:pPr algn="l">
              <a:lnSpc>
                <a:spcPts val="2328"/>
              </a:lnSpc>
            </a:pPr>
          </a:p>
          <a:p>
            <a:pPr algn="l">
              <a:lnSpc>
                <a:spcPts val="1600"/>
              </a:lnSpc>
            </a:pPr>
          </a:p>
        </p:txBody>
      </p:sp>
      <p:sp>
        <p:nvSpPr>
          <p:cNvPr name="TextBox 14" id="14"/>
          <p:cNvSpPr txBox="true"/>
          <p:nvPr/>
        </p:nvSpPr>
        <p:spPr>
          <a:xfrm rot="0">
            <a:off x="697005" y="7055113"/>
            <a:ext cx="8000934" cy="3689642"/>
          </a:xfrm>
          <a:prstGeom prst="rect">
            <a:avLst/>
          </a:prstGeom>
        </p:spPr>
        <p:txBody>
          <a:bodyPr anchor="t" rtlCol="false" tIns="0" lIns="0" bIns="0" rIns="0">
            <a:spAutoFit/>
          </a:bodyPr>
          <a:lstStyle/>
          <a:p>
            <a:pPr algn="l">
              <a:lnSpc>
                <a:spcPts val="2217"/>
              </a:lnSpc>
            </a:pPr>
            <a:r>
              <a:rPr lang="en-US" sz="1583">
                <a:solidFill>
                  <a:srgbClr val="000000"/>
                </a:solidFill>
                <a:latin typeface="Open Sauce Bold"/>
                <a:ea typeface="Open Sauce Bold"/>
                <a:cs typeface="Open Sauce Bold"/>
                <a:sym typeface="Open Sauce Bold"/>
              </a:rPr>
              <a:t>INSIGHTS:</a:t>
            </a:r>
          </a:p>
          <a:p>
            <a:pPr algn="l">
              <a:lnSpc>
                <a:spcPts val="2525"/>
              </a:lnSpc>
            </a:pPr>
          </a:p>
          <a:p>
            <a:pPr algn="l" marL="359146" indent="-179573" lvl="1">
              <a:lnSpc>
                <a:spcPts val="2328"/>
              </a:lnSpc>
              <a:buFont typeface="Arial"/>
              <a:buChar char="•"/>
            </a:pPr>
            <a:r>
              <a:rPr lang="en-US" sz="1663">
                <a:solidFill>
                  <a:srgbClr val="000000"/>
                </a:solidFill>
                <a:latin typeface="Open Sauce"/>
                <a:ea typeface="Open Sauce"/>
                <a:cs typeface="Open Sauce"/>
                <a:sym typeface="Open Sauce"/>
              </a:rPr>
              <a:t>For the second observation ,it has been seen that total charges, contract of one year,no internet service have a positive impact.</a:t>
            </a:r>
          </a:p>
          <a:p>
            <a:pPr algn="l">
              <a:lnSpc>
                <a:spcPts val="2328"/>
              </a:lnSpc>
            </a:pPr>
          </a:p>
          <a:p>
            <a:pPr algn="l" marL="359146" indent="-179573" lvl="1">
              <a:lnSpc>
                <a:spcPts val="2328"/>
              </a:lnSpc>
              <a:buFont typeface="Arial"/>
              <a:buChar char="•"/>
            </a:pPr>
            <a:r>
              <a:rPr lang="en-US" sz="1663">
                <a:solidFill>
                  <a:srgbClr val="000000"/>
                </a:solidFill>
                <a:latin typeface="Open Sauce"/>
                <a:ea typeface="Open Sauce"/>
                <a:cs typeface="Open Sauce"/>
                <a:sym typeface="Open Sauce"/>
              </a:rPr>
              <a:t>Whereas the tenure ,online backup ,contract of two year,online security has a negative impact towards prediction.</a:t>
            </a:r>
          </a:p>
          <a:p>
            <a:pPr algn="l">
              <a:lnSpc>
                <a:spcPts val="2328"/>
              </a:lnSpc>
            </a:pPr>
          </a:p>
          <a:p>
            <a:pPr algn="l" marL="359146" indent="-179573" lvl="1">
              <a:lnSpc>
                <a:spcPts val="2328"/>
              </a:lnSpc>
              <a:buFont typeface="Arial"/>
              <a:buChar char="•"/>
            </a:pPr>
            <a:r>
              <a:rPr lang="en-US" sz="1663">
                <a:solidFill>
                  <a:srgbClr val="000000"/>
                </a:solidFill>
                <a:latin typeface="Open Sauce"/>
                <a:ea typeface="Open Sauce"/>
                <a:cs typeface="Open Sauce"/>
                <a:sym typeface="Open Sauce"/>
              </a:rPr>
              <a:t>This indicates that this particular instance is less likely to churn.</a:t>
            </a:r>
          </a:p>
          <a:p>
            <a:pPr algn="l">
              <a:lnSpc>
                <a:spcPts val="2328"/>
              </a:lnSpc>
            </a:pPr>
          </a:p>
          <a:p>
            <a:pPr algn="l">
              <a:lnSpc>
                <a:spcPts val="2328"/>
              </a:lnSpc>
            </a:pPr>
          </a:p>
          <a:p>
            <a:pPr algn="l">
              <a:lnSpc>
                <a:spcPts val="1908"/>
              </a:lnSpc>
            </a:pPr>
          </a:p>
          <a:p>
            <a:pPr algn="l">
              <a:lnSpc>
                <a:spcPts val="1600"/>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8008961" y="3903465"/>
            <a:ext cx="14751690" cy="6021388"/>
            <a:chOff x="0" y="0"/>
            <a:chExt cx="3885219" cy="1585880"/>
          </a:xfrm>
        </p:grpSpPr>
        <p:sp>
          <p:nvSpPr>
            <p:cNvPr name="Freeform 4" id="4"/>
            <p:cNvSpPr/>
            <p:nvPr/>
          </p:nvSpPr>
          <p:spPr>
            <a:xfrm flipH="false" flipV="false" rot="0">
              <a:off x="0" y="0"/>
              <a:ext cx="3885219" cy="1585880"/>
            </a:xfrm>
            <a:custGeom>
              <a:avLst/>
              <a:gdLst/>
              <a:ahLst/>
              <a:cxnLst/>
              <a:rect r="r" b="b" t="t" l="l"/>
              <a:pathLst>
                <a:path h="1585880" w="3885219">
                  <a:moveTo>
                    <a:pt x="0" y="0"/>
                  </a:moveTo>
                  <a:lnTo>
                    <a:pt x="3885219" y="0"/>
                  </a:lnTo>
                  <a:lnTo>
                    <a:pt x="3885219" y="1585880"/>
                  </a:lnTo>
                  <a:lnTo>
                    <a:pt x="0" y="1585880"/>
                  </a:lnTo>
                  <a:close/>
                </a:path>
              </a:pathLst>
            </a:custGeom>
            <a:solidFill>
              <a:srgbClr val="1C5739"/>
            </a:solidFill>
          </p:spPr>
        </p:sp>
        <p:sp>
          <p:nvSpPr>
            <p:cNvPr name="TextBox 5" id="5"/>
            <p:cNvSpPr txBox="true"/>
            <p:nvPr/>
          </p:nvSpPr>
          <p:spPr>
            <a:xfrm>
              <a:off x="0" y="-19050"/>
              <a:ext cx="3885219" cy="160493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8435419" y="4241369"/>
            <a:ext cx="9602142" cy="5432978"/>
          </a:xfrm>
          <a:custGeom>
            <a:avLst/>
            <a:gdLst/>
            <a:ahLst/>
            <a:cxnLst/>
            <a:rect r="r" b="b" t="t" l="l"/>
            <a:pathLst>
              <a:path h="5432978" w="9602142">
                <a:moveTo>
                  <a:pt x="0" y="0"/>
                </a:moveTo>
                <a:lnTo>
                  <a:pt x="9602142" y="0"/>
                </a:lnTo>
                <a:lnTo>
                  <a:pt x="9602142" y="5432978"/>
                </a:lnTo>
                <a:lnTo>
                  <a:pt x="0" y="5432978"/>
                </a:lnTo>
                <a:lnTo>
                  <a:pt x="0" y="0"/>
                </a:lnTo>
                <a:close/>
              </a:path>
            </a:pathLst>
          </a:custGeom>
          <a:blipFill>
            <a:blip r:embed="rId3"/>
            <a:stretch>
              <a:fillRect l="-85631" t="-53016" r="0" b="-65704"/>
            </a:stretch>
          </a:blipFill>
        </p:spPr>
      </p:sp>
      <p:grpSp>
        <p:nvGrpSpPr>
          <p:cNvPr name="Group 7" id="7"/>
          <p:cNvGrpSpPr/>
          <p:nvPr/>
        </p:nvGrpSpPr>
        <p:grpSpPr>
          <a:xfrm rot="0">
            <a:off x="9105555" y="3510346"/>
            <a:ext cx="380297" cy="362766"/>
            <a:chOff x="0" y="0"/>
            <a:chExt cx="587326" cy="560252"/>
          </a:xfrm>
        </p:grpSpPr>
        <p:sp>
          <p:nvSpPr>
            <p:cNvPr name="Freeform 8" id="8"/>
            <p:cNvSpPr/>
            <p:nvPr/>
          </p:nvSpPr>
          <p:spPr>
            <a:xfrm flipH="false" flipV="false" rot="0">
              <a:off x="0" y="0"/>
              <a:ext cx="587375" cy="560197"/>
            </a:xfrm>
            <a:custGeom>
              <a:avLst/>
              <a:gdLst/>
              <a:ahLst/>
              <a:cxnLst/>
              <a:rect r="r" b="b" t="t" l="l"/>
              <a:pathLst>
                <a:path h="560197" w="587375">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name="Group 9" id="9"/>
          <p:cNvGrpSpPr/>
          <p:nvPr/>
        </p:nvGrpSpPr>
        <p:grpSpPr>
          <a:xfrm rot="0">
            <a:off x="8435419" y="1355253"/>
            <a:ext cx="1720101" cy="2064402"/>
            <a:chOff x="0" y="0"/>
            <a:chExt cx="2656504" cy="3188238"/>
          </a:xfrm>
        </p:grpSpPr>
        <p:sp>
          <p:nvSpPr>
            <p:cNvPr name="Freeform 10" id="10"/>
            <p:cNvSpPr/>
            <p:nvPr/>
          </p:nvSpPr>
          <p:spPr>
            <a:xfrm flipH="false" flipV="false" rot="0">
              <a:off x="0" y="0"/>
              <a:ext cx="2656586" cy="3188208"/>
            </a:xfrm>
            <a:custGeom>
              <a:avLst/>
              <a:gdLst/>
              <a:ahLst/>
              <a:cxnLst/>
              <a:rect r="r" b="b" t="t" l="l"/>
              <a:pathLst>
                <a:path h="3188208" w="2656586">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name="Freeform 11" id="11"/>
          <p:cNvSpPr/>
          <p:nvPr/>
        </p:nvSpPr>
        <p:spPr>
          <a:xfrm flipH="false" flipV="false" rot="0">
            <a:off x="8836955" y="1578097"/>
            <a:ext cx="917029" cy="1101235"/>
          </a:xfrm>
          <a:custGeom>
            <a:avLst/>
            <a:gdLst/>
            <a:ahLst/>
            <a:cxnLst/>
            <a:rect r="r" b="b" t="t" l="l"/>
            <a:pathLst>
              <a:path h="1101235" w="917029">
                <a:moveTo>
                  <a:pt x="0" y="0"/>
                </a:moveTo>
                <a:lnTo>
                  <a:pt x="917029" y="0"/>
                </a:lnTo>
                <a:lnTo>
                  <a:pt x="917029" y="1101235"/>
                </a:lnTo>
                <a:lnTo>
                  <a:pt x="0" y="11012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11474751" y="3510346"/>
            <a:ext cx="380297" cy="362766"/>
            <a:chOff x="0" y="0"/>
            <a:chExt cx="587326" cy="560252"/>
          </a:xfrm>
        </p:grpSpPr>
        <p:sp>
          <p:nvSpPr>
            <p:cNvPr name="Freeform 13" id="13"/>
            <p:cNvSpPr/>
            <p:nvPr/>
          </p:nvSpPr>
          <p:spPr>
            <a:xfrm flipH="false" flipV="false" rot="0">
              <a:off x="0" y="0"/>
              <a:ext cx="587375" cy="560197"/>
            </a:xfrm>
            <a:custGeom>
              <a:avLst/>
              <a:gdLst/>
              <a:ahLst/>
              <a:cxnLst/>
              <a:rect r="r" b="b" t="t" l="l"/>
              <a:pathLst>
                <a:path h="560197" w="587375">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name="Group 14" id="14"/>
          <p:cNvGrpSpPr/>
          <p:nvPr/>
        </p:nvGrpSpPr>
        <p:grpSpPr>
          <a:xfrm rot="0">
            <a:off x="10804615" y="1355253"/>
            <a:ext cx="1720101" cy="2064402"/>
            <a:chOff x="0" y="0"/>
            <a:chExt cx="2656504" cy="3188238"/>
          </a:xfrm>
        </p:grpSpPr>
        <p:sp>
          <p:nvSpPr>
            <p:cNvPr name="Freeform 15" id="15"/>
            <p:cNvSpPr/>
            <p:nvPr/>
          </p:nvSpPr>
          <p:spPr>
            <a:xfrm flipH="false" flipV="false" rot="0">
              <a:off x="0" y="0"/>
              <a:ext cx="2656586" cy="3188208"/>
            </a:xfrm>
            <a:custGeom>
              <a:avLst/>
              <a:gdLst/>
              <a:ahLst/>
              <a:cxnLst/>
              <a:rect r="r" b="b" t="t" l="l"/>
              <a:pathLst>
                <a:path h="3188208" w="2656586">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grpSp>
        <p:nvGrpSpPr>
          <p:cNvPr name="Group 16" id="16"/>
          <p:cNvGrpSpPr/>
          <p:nvPr/>
        </p:nvGrpSpPr>
        <p:grpSpPr>
          <a:xfrm rot="0">
            <a:off x="13842043" y="3510346"/>
            <a:ext cx="380297" cy="362766"/>
            <a:chOff x="0" y="0"/>
            <a:chExt cx="587326" cy="560252"/>
          </a:xfrm>
        </p:grpSpPr>
        <p:sp>
          <p:nvSpPr>
            <p:cNvPr name="Freeform 17" id="17"/>
            <p:cNvSpPr/>
            <p:nvPr/>
          </p:nvSpPr>
          <p:spPr>
            <a:xfrm flipH="false" flipV="false" rot="0">
              <a:off x="0" y="0"/>
              <a:ext cx="587375" cy="560197"/>
            </a:xfrm>
            <a:custGeom>
              <a:avLst/>
              <a:gdLst/>
              <a:ahLst/>
              <a:cxnLst/>
              <a:rect r="r" b="b" t="t" l="l"/>
              <a:pathLst>
                <a:path h="560197" w="587375">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name="Group 18" id="18"/>
          <p:cNvGrpSpPr/>
          <p:nvPr/>
        </p:nvGrpSpPr>
        <p:grpSpPr>
          <a:xfrm rot="0">
            <a:off x="13171907" y="1355253"/>
            <a:ext cx="1720101" cy="2064402"/>
            <a:chOff x="0" y="0"/>
            <a:chExt cx="2656504" cy="3188238"/>
          </a:xfrm>
        </p:grpSpPr>
        <p:sp>
          <p:nvSpPr>
            <p:cNvPr name="Freeform 19" id="19"/>
            <p:cNvSpPr/>
            <p:nvPr/>
          </p:nvSpPr>
          <p:spPr>
            <a:xfrm flipH="false" flipV="false" rot="0">
              <a:off x="0" y="0"/>
              <a:ext cx="2656586" cy="3188208"/>
            </a:xfrm>
            <a:custGeom>
              <a:avLst/>
              <a:gdLst/>
              <a:ahLst/>
              <a:cxnLst/>
              <a:rect r="r" b="b" t="t" l="l"/>
              <a:pathLst>
                <a:path h="3188208" w="2656586">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grpSp>
        <p:nvGrpSpPr>
          <p:cNvPr name="Group 20" id="20"/>
          <p:cNvGrpSpPr/>
          <p:nvPr/>
        </p:nvGrpSpPr>
        <p:grpSpPr>
          <a:xfrm rot="0">
            <a:off x="16209335" y="3510346"/>
            <a:ext cx="380297" cy="362766"/>
            <a:chOff x="0" y="0"/>
            <a:chExt cx="587326" cy="560252"/>
          </a:xfrm>
        </p:grpSpPr>
        <p:sp>
          <p:nvSpPr>
            <p:cNvPr name="Freeform 21" id="21"/>
            <p:cNvSpPr/>
            <p:nvPr/>
          </p:nvSpPr>
          <p:spPr>
            <a:xfrm flipH="false" flipV="false" rot="0">
              <a:off x="0" y="0"/>
              <a:ext cx="587375" cy="560197"/>
            </a:xfrm>
            <a:custGeom>
              <a:avLst/>
              <a:gdLst/>
              <a:ahLst/>
              <a:cxnLst/>
              <a:rect r="r" b="b" t="t" l="l"/>
              <a:pathLst>
                <a:path h="560197" w="587375">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name="Group 22" id="22"/>
          <p:cNvGrpSpPr/>
          <p:nvPr/>
        </p:nvGrpSpPr>
        <p:grpSpPr>
          <a:xfrm rot="0">
            <a:off x="15539199" y="1355253"/>
            <a:ext cx="1720101" cy="2064402"/>
            <a:chOff x="0" y="0"/>
            <a:chExt cx="2656504" cy="3188238"/>
          </a:xfrm>
        </p:grpSpPr>
        <p:sp>
          <p:nvSpPr>
            <p:cNvPr name="Freeform 23" id="23"/>
            <p:cNvSpPr/>
            <p:nvPr/>
          </p:nvSpPr>
          <p:spPr>
            <a:xfrm flipH="false" flipV="false" rot="0">
              <a:off x="0" y="0"/>
              <a:ext cx="2656586" cy="3188208"/>
            </a:xfrm>
            <a:custGeom>
              <a:avLst/>
              <a:gdLst/>
              <a:ahLst/>
              <a:cxnLst/>
              <a:rect r="r" b="b" t="t" l="l"/>
              <a:pathLst>
                <a:path h="3188208" w="2656586">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name="Freeform 24" id="24"/>
          <p:cNvSpPr/>
          <p:nvPr/>
        </p:nvSpPr>
        <p:spPr>
          <a:xfrm flipH="false" flipV="false" rot="0">
            <a:off x="11119111" y="1694324"/>
            <a:ext cx="974600" cy="988985"/>
          </a:xfrm>
          <a:custGeom>
            <a:avLst/>
            <a:gdLst/>
            <a:ahLst/>
            <a:cxnLst/>
            <a:rect r="r" b="b" t="t" l="l"/>
            <a:pathLst>
              <a:path h="988985" w="974600">
                <a:moveTo>
                  <a:pt x="0" y="0"/>
                </a:moveTo>
                <a:lnTo>
                  <a:pt x="974599" y="0"/>
                </a:lnTo>
                <a:lnTo>
                  <a:pt x="974599" y="988985"/>
                </a:lnTo>
                <a:lnTo>
                  <a:pt x="0" y="9889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5" id="25"/>
          <p:cNvSpPr/>
          <p:nvPr/>
        </p:nvSpPr>
        <p:spPr>
          <a:xfrm flipH="false" flipV="false" rot="0">
            <a:off x="13576323" y="1785294"/>
            <a:ext cx="911270" cy="898015"/>
          </a:xfrm>
          <a:custGeom>
            <a:avLst/>
            <a:gdLst/>
            <a:ahLst/>
            <a:cxnLst/>
            <a:rect r="r" b="b" t="t" l="l"/>
            <a:pathLst>
              <a:path h="898015" w="911270">
                <a:moveTo>
                  <a:pt x="0" y="0"/>
                </a:moveTo>
                <a:lnTo>
                  <a:pt x="911270" y="0"/>
                </a:lnTo>
                <a:lnTo>
                  <a:pt x="911270" y="898015"/>
                </a:lnTo>
                <a:lnTo>
                  <a:pt x="0" y="8980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6" id="26"/>
          <p:cNvSpPr/>
          <p:nvPr/>
        </p:nvSpPr>
        <p:spPr>
          <a:xfrm flipH="false" flipV="false" rot="0">
            <a:off x="15945575" y="1694324"/>
            <a:ext cx="879297" cy="988985"/>
          </a:xfrm>
          <a:custGeom>
            <a:avLst/>
            <a:gdLst/>
            <a:ahLst/>
            <a:cxnLst/>
            <a:rect r="r" b="b" t="t" l="l"/>
            <a:pathLst>
              <a:path h="988985" w="879297">
                <a:moveTo>
                  <a:pt x="0" y="0"/>
                </a:moveTo>
                <a:lnTo>
                  <a:pt x="879297" y="0"/>
                </a:lnTo>
                <a:lnTo>
                  <a:pt x="879297" y="988985"/>
                </a:lnTo>
                <a:lnTo>
                  <a:pt x="0" y="98898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7" id="27"/>
          <p:cNvSpPr txBox="true"/>
          <p:nvPr/>
        </p:nvSpPr>
        <p:spPr>
          <a:xfrm rot="0">
            <a:off x="565648" y="1157241"/>
            <a:ext cx="7443313" cy="870286"/>
          </a:xfrm>
          <a:prstGeom prst="rect">
            <a:avLst/>
          </a:prstGeom>
        </p:spPr>
        <p:txBody>
          <a:bodyPr anchor="t" rtlCol="false" tIns="0" lIns="0" bIns="0" rIns="0">
            <a:spAutoFit/>
          </a:bodyPr>
          <a:lstStyle/>
          <a:p>
            <a:pPr algn="l" marL="0" indent="0" lvl="0">
              <a:lnSpc>
                <a:spcPts val="5862"/>
              </a:lnSpc>
              <a:spcBef>
                <a:spcPct val="0"/>
              </a:spcBef>
            </a:pPr>
            <a:r>
              <a:rPr lang="en-US" sz="5921" spc="207">
                <a:solidFill>
                  <a:srgbClr val="040506"/>
                </a:solidFill>
                <a:latin typeface="Codec Pro ExtraBold"/>
                <a:ea typeface="Codec Pro ExtraBold"/>
                <a:cs typeface="Codec Pro ExtraBold"/>
                <a:sym typeface="Codec Pro ExtraBold"/>
              </a:rPr>
              <a:t>Relational Schema</a:t>
            </a:r>
          </a:p>
        </p:txBody>
      </p:sp>
      <p:sp>
        <p:nvSpPr>
          <p:cNvPr name="Freeform 28" id="28"/>
          <p:cNvSpPr/>
          <p:nvPr/>
        </p:nvSpPr>
        <p:spPr>
          <a:xfrm flipH="false" flipV="false" rot="-10800000">
            <a:off x="-735103" y="-383217"/>
            <a:ext cx="8744064" cy="2511931"/>
          </a:xfrm>
          <a:custGeom>
            <a:avLst/>
            <a:gdLst/>
            <a:ahLst/>
            <a:cxnLst/>
            <a:rect r="r" b="b" t="t" l="l"/>
            <a:pathLst>
              <a:path h="2511931" w="8744064">
                <a:moveTo>
                  <a:pt x="0" y="0"/>
                </a:moveTo>
                <a:lnTo>
                  <a:pt x="8744064" y="0"/>
                </a:lnTo>
                <a:lnTo>
                  <a:pt x="8744064" y="2511931"/>
                </a:lnTo>
                <a:lnTo>
                  <a:pt x="0" y="251193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9" id="29"/>
          <p:cNvSpPr/>
          <p:nvPr/>
        </p:nvSpPr>
        <p:spPr>
          <a:xfrm flipH="false" flipV="false" rot="0">
            <a:off x="8244122" y="4241369"/>
            <a:ext cx="9852728" cy="5502173"/>
          </a:xfrm>
          <a:custGeom>
            <a:avLst/>
            <a:gdLst/>
            <a:ahLst/>
            <a:cxnLst/>
            <a:rect r="r" b="b" t="t" l="l"/>
            <a:pathLst>
              <a:path h="5502173" w="9852728">
                <a:moveTo>
                  <a:pt x="0" y="0"/>
                </a:moveTo>
                <a:lnTo>
                  <a:pt x="9852728" y="0"/>
                </a:lnTo>
                <a:lnTo>
                  <a:pt x="9852728" y="5502173"/>
                </a:lnTo>
                <a:lnTo>
                  <a:pt x="0" y="5502173"/>
                </a:lnTo>
                <a:lnTo>
                  <a:pt x="0" y="0"/>
                </a:lnTo>
                <a:close/>
              </a:path>
            </a:pathLst>
          </a:custGeom>
          <a:blipFill>
            <a:blip r:embed="rId14"/>
            <a:stretch>
              <a:fillRect l="0" t="0" r="0" b="0"/>
            </a:stretch>
          </a:blipFill>
        </p:spPr>
      </p:sp>
      <p:sp>
        <p:nvSpPr>
          <p:cNvPr name="TextBox 30" id="30"/>
          <p:cNvSpPr txBox="true"/>
          <p:nvPr/>
        </p:nvSpPr>
        <p:spPr>
          <a:xfrm rot="0">
            <a:off x="1028700" y="3998196"/>
            <a:ext cx="6597685" cy="5676151"/>
          </a:xfrm>
          <a:prstGeom prst="rect">
            <a:avLst/>
          </a:prstGeom>
        </p:spPr>
        <p:txBody>
          <a:bodyPr anchor="t" rtlCol="false" tIns="0" lIns="0" bIns="0" rIns="0">
            <a:spAutoFit/>
          </a:bodyPr>
          <a:lstStyle/>
          <a:p>
            <a:pPr algn="l">
              <a:lnSpc>
                <a:spcPts val="3495"/>
              </a:lnSpc>
            </a:pPr>
            <a:r>
              <a:rPr lang="en-US" sz="2532" spc="248">
                <a:solidFill>
                  <a:srgbClr val="231F20"/>
                </a:solidFill>
                <a:latin typeface="Open Sauce Bold"/>
                <a:ea typeface="Open Sauce Bold"/>
                <a:cs typeface="Open Sauce Bold"/>
                <a:sym typeface="Open Sauce Bold"/>
              </a:rPr>
              <a:t>1) We will make four tables :</a:t>
            </a:r>
          </a:p>
          <a:p>
            <a:pPr algn="l">
              <a:lnSpc>
                <a:spcPts val="3495"/>
              </a:lnSpc>
            </a:pPr>
            <a:r>
              <a:rPr lang="en-US" sz="2532" spc="248">
                <a:solidFill>
                  <a:srgbClr val="231F20"/>
                </a:solidFill>
                <a:latin typeface="Open Sauce Bold"/>
                <a:ea typeface="Open Sauce Bold"/>
                <a:cs typeface="Open Sauce Bold"/>
                <a:sym typeface="Open Sauce Bold"/>
              </a:rPr>
              <a:t>1)Customers</a:t>
            </a:r>
          </a:p>
          <a:p>
            <a:pPr algn="l">
              <a:lnSpc>
                <a:spcPts val="3495"/>
              </a:lnSpc>
            </a:pPr>
            <a:r>
              <a:rPr lang="en-US" sz="2532" spc="248">
                <a:solidFill>
                  <a:srgbClr val="231F20"/>
                </a:solidFill>
                <a:latin typeface="Open Sauce Bold"/>
                <a:ea typeface="Open Sauce Bold"/>
                <a:cs typeface="Open Sauce Bold"/>
                <a:sym typeface="Open Sauce Bold"/>
              </a:rPr>
              <a:t>2)Billings</a:t>
            </a:r>
          </a:p>
          <a:p>
            <a:pPr algn="l">
              <a:lnSpc>
                <a:spcPts val="3495"/>
              </a:lnSpc>
            </a:pPr>
            <a:r>
              <a:rPr lang="en-US" sz="2532" spc="248">
                <a:solidFill>
                  <a:srgbClr val="231F20"/>
                </a:solidFill>
                <a:latin typeface="Open Sauce Bold"/>
                <a:ea typeface="Open Sauce Bold"/>
                <a:cs typeface="Open Sauce Bold"/>
                <a:sym typeface="Open Sauce Bold"/>
              </a:rPr>
              <a:t>3)Services</a:t>
            </a:r>
          </a:p>
          <a:p>
            <a:pPr algn="l">
              <a:lnSpc>
                <a:spcPts val="3495"/>
              </a:lnSpc>
            </a:pPr>
            <a:r>
              <a:rPr lang="en-US" sz="2532" spc="248">
                <a:solidFill>
                  <a:srgbClr val="231F20"/>
                </a:solidFill>
                <a:latin typeface="Open Sauce Bold"/>
                <a:ea typeface="Open Sauce Bold"/>
                <a:cs typeface="Open Sauce Bold"/>
                <a:sym typeface="Open Sauce Bold"/>
              </a:rPr>
              <a:t>4)Churn prediction</a:t>
            </a:r>
          </a:p>
          <a:p>
            <a:pPr algn="l">
              <a:lnSpc>
                <a:spcPts val="3495"/>
              </a:lnSpc>
            </a:pPr>
          </a:p>
          <a:p>
            <a:pPr algn="l">
              <a:lnSpc>
                <a:spcPts val="3495"/>
              </a:lnSpc>
            </a:pPr>
            <a:r>
              <a:rPr lang="en-US" sz="2532" spc="248">
                <a:solidFill>
                  <a:srgbClr val="231F20"/>
                </a:solidFill>
                <a:latin typeface="Open Sauce Bold"/>
                <a:ea typeface="Open Sauce Bold"/>
                <a:cs typeface="Open Sauce Bold"/>
                <a:sym typeface="Open Sauce Bold"/>
              </a:rPr>
              <a:t>We will subset the dataframes according to the columns provided in the schema.</a:t>
            </a:r>
          </a:p>
          <a:p>
            <a:pPr algn="l">
              <a:lnSpc>
                <a:spcPts val="3495"/>
              </a:lnSpc>
            </a:pPr>
            <a:r>
              <a:rPr lang="en-US" sz="2532" spc="248">
                <a:solidFill>
                  <a:srgbClr val="231F20"/>
                </a:solidFill>
                <a:latin typeface="Open Sauce Bold"/>
                <a:ea typeface="Open Sauce Bold"/>
                <a:cs typeface="Open Sauce Bold"/>
                <a:sym typeface="Open Sauce Bold"/>
              </a:rPr>
              <a:t> </a:t>
            </a:r>
          </a:p>
          <a:p>
            <a:pPr algn="l">
              <a:lnSpc>
                <a:spcPts val="3495"/>
              </a:lnSpc>
            </a:pPr>
            <a:r>
              <a:rPr lang="en-US" sz="2532" spc="248">
                <a:solidFill>
                  <a:srgbClr val="231F20"/>
                </a:solidFill>
                <a:latin typeface="Open Sauce Bold"/>
                <a:ea typeface="Open Sauce Bold"/>
                <a:cs typeface="Open Sauce Bold"/>
                <a:sym typeface="Open Sauce Bold"/>
              </a:rPr>
              <a:t> Then insert the data in to sql.</a:t>
            </a:r>
          </a:p>
          <a:p>
            <a:pPr algn="l" marL="0" indent="0" lvl="0">
              <a:lnSpc>
                <a:spcPts val="3495"/>
              </a:lnSpc>
              <a:spcBef>
                <a:spcPct val="0"/>
              </a:spcBef>
            </a:pPr>
            <a:r>
              <a:rPr lang="en-US" sz="2532" spc="248">
                <a:solidFill>
                  <a:srgbClr val="231F20"/>
                </a:solidFill>
                <a:latin typeface="Open Sauce Bold"/>
                <a:ea typeface="Open Sauce Bold"/>
                <a:cs typeface="Open Sauce Bold"/>
                <a:sym typeface="Open Sauce Bold"/>
              </a:rPr>
              <a:t>We will then perform further analysis in sql.</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13298802" y="8753376"/>
            <a:ext cx="4687320" cy="4687320"/>
          </a:xfrm>
          <a:custGeom>
            <a:avLst/>
            <a:gdLst/>
            <a:ahLst/>
            <a:cxnLst/>
            <a:rect r="r" b="b" t="t" l="l"/>
            <a:pathLst>
              <a:path h="4687320" w="4687320">
                <a:moveTo>
                  <a:pt x="0" y="0"/>
                </a:moveTo>
                <a:lnTo>
                  <a:pt x="4687320" y="0"/>
                </a:lnTo>
                <a:lnTo>
                  <a:pt x="4687320" y="4687320"/>
                </a:lnTo>
                <a:lnTo>
                  <a:pt x="0" y="46873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28700" y="-2935349"/>
            <a:ext cx="3964049" cy="3964049"/>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6" id="6"/>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7" id="7"/>
          <p:cNvSpPr/>
          <p:nvPr/>
        </p:nvSpPr>
        <p:spPr>
          <a:xfrm flipH="false" flipV="false" rot="0">
            <a:off x="-4957885" y="-7016589"/>
            <a:ext cx="9348363" cy="9348363"/>
          </a:xfrm>
          <a:custGeom>
            <a:avLst/>
            <a:gdLst/>
            <a:ahLst/>
            <a:cxnLst/>
            <a:rect r="r" b="b" t="t" l="l"/>
            <a:pathLst>
              <a:path h="9348363" w="9348363">
                <a:moveTo>
                  <a:pt x="0" y="0"/>
                </a:moveTo>
                <a:lnTo>
                  <a:pt x="9348363" y="0"/>
                </a:lnTo>
                <a:lnTo>
                  <a:pt x="9348363" y="9348363"/>
                </a:lnTo>
                <a:lnTo>
                  <a:pt x="0" y="93483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6296364" y="8753376"/>
            <a:ext cx="2649263" cy="264926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10" id="10"/>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11" id="11"/>
          <p:cNvSpPr/>
          <p:nvPr/>
        </p:nvSpPr>
        <p:spPr>
          <a:xfrm flipH="false" flipV="false" rot="0">
            <a:off x="598921" y="3552761"/>
            <a:ext cx="8951100" cy="2074819"/>
          </a:xfrm>
          <a:custGeom>
            <a:avLst/>
            <a:gdLst/>
            <a:ahLst/>
            <a:cxnLst/>
            <a:rect r="r" b="b" t="t" l="l"/>
            <a:pathLst>
              <a:path h="2074819" w="8951100">
                <a:moveTo>
                  <a:pt x="0" y="0"/>
                </a:moveTo>
                <a:lnTo>
                  <a:pt x="8951100" y="0"/>
                </a:lnTo>
                <a:lnTo>
                  <a:pt x="8951100" y="2074819"/>
                </a:lnTo>
                <a:lnTo>
                  <a:pt x="0" y="2074819"/>
                </a:lnTo>
                <a:lnTo>
                  <a:pt x="0" y="0"/>
                </a:lnTo>
                <a:close/>
              </a:path>
            </a:pathLst>
          </a:custGeom>
          <a:blipFill>
            <a:blip r:embed="rId5"/>
            <a:stretch>
              <a:fillRect l="0" t="0" r="0" b="0"/>
            </a:stretch>
          </a:blipFill>
        </p:spPr>
      </p:sp>
      <p:grpSp>
        <p:nvGrpSpPr>
          <p:cNvPr name="Group 12" id="12"/>
          <p:cNvGrpSpPr/>
          <p:nvPr/>
        </p:nvGrpSpPr>
        <p:grpSpPr>
          <a:xfrm rot="0">
            <a:off x="4992749" y="4500403"/>
            <a:ext cx="674325" cy="179536"/>
            <a:chOff x="0" y="0"/>
            <a:chExt cx="1024476" cy="272762"/>
          </a:xfrm>
        </p:grpSpPr>
        <p:sp>
          <p:nvSpPr>
            <p:cNvPr name="Freeform 13" id="13"/>
            <p:cNvSpPr/>
            <p:nvPr/>
          </p:nvSpPr>
          <p:spPr>
            <a:xfrm flipH="false" flipV="false" rot="0">
              <a:off x="0" y="0"/>
              <a:ext cx="1024476" cy="272762"/>
            </a:xfrm>
            <a:custGeom>
              <a:avLst/>
              <a:gdLst/>
              <a:ahLst/>
              <a:cxnLst/>
              <a:rect r="r" b="b" t="t" l="l"/>
              <a:pathLst>
                <a:path h="272762" w="1024476">
                  <a:moveTo>
                    <a:pt x="0" y="0"/>
                  </a:moveTo>
                  <a:lnTo>
                    <a:pt x="1024476" y="0"/>
                  </a:lnTo>
                  <a:lnTo>
                    <a:pt x="1024476" y="272762"/>
                  </a:lnTo>
                  <a:lnTo>
                    <a:pt x="0" y="272762"/>
                  </a:lnTo>
                  <a:close/>
                </a:path>
              </a:pathLst>
            </a:custGeom>
            <a:solidFill>
              <a:srgbClr val="1C5739"/>
            </a:solidFill>
            <a:ln cap="sq">
              <a:noFill/>
              <a:prstDash val="solid"/>
              <a:miter/>
            </a:ln>
          </p:spPr>
        </p:sp>
        <p:sp>
          <p:nvSpPr>
            <p:cNvPr name="TextBox 14" id="14"/>
            <p:cNvSpPr txBox="true"/>
            <p:nvPr/>
          </p:nvSpPr>
          <p:spPr>
            <a:xfrm>
              <a:off x="0" y="-19050"/>
              <a:ext cx="1024476" cy="291812"/>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15" id="15"/>
          <p:cNvSpPr/>
          <p:nvPr/>
        </p:nvSpPr>
        <p:spPr>
          <a:xfrm flipH="false" flipV="false" rot="0">
            <a:off x="506792" y="6638925"/>
            <a:ext cx="9118683" cy="1368279"/>
          </a:xfrm>
          <a:custGeom>
            <a:avLst/>
            <a:gdLst/>
            <a:ahLst/>
            <a:cxnLst/>
            <a:rect r="r" b="b" t="t" l="l"/>
            <a:pathLst>
              <a:path h="1368279" w="9118683">
                <a:moveTo>
                  <a:pt x="0" y="0"/>
                </a:moveTo>
                <a:lnTo>
                  <a:pt x="9118683" y="0"/>
                </a:lnTo>
                <a:lnTo>
                  <a:pt x="9118683" y="1368279"/>
                </a:lnTo>
                <a:lnTo>
                  <a:pt x="0" y="1368279"/>
                </a:lnTo>
                <a:lnTo>
                  <a:pt x="0" y="0"/>
                </a:lnTo>
                <a:close/>
              </a:path>
            </a:pathLst>
          </a:custGeom>
          <a:blipFill>
            <a:blip r:embed="rId6"/>
            <a:stretch>
              <a:fillRect l="0" t="0" r="-1597" b="0"/>
            </a:stretch>
          </a:blipFill>
        </p:spPr>
      </p:sp>
      <p:sp>
        <p:nvSpPr>
          <p:cNvPr name="Freeform 16" id="16"/>
          <p:cNvSpPr/>
          <p:nvPr/>
        </p:nvSpPr>
        <p:spPr>
          <a:xfrm flipH="false" flipV="false" rot="0">
            <a:off x="10173856" y="3705156"/>
            <a:ext cx="7443743" cy="4302048"/>
          </a:xfrm>
          <a:custGeom>
            <a:avLst/>
            <a:gdLst/>
            <a:ahLst/>
            <a:cxnLst/>
            <a:rect r="r" b="b" t="t" l="l"/>
            <a:pathLst>
              <a:path h="4302048" w="7443743">
                <a:moveTo>
                  <a:pt x="0" y="0"/>
                </a:moveTo>
                <a:lnTo>
                  <a:pt x="7443743" y="0"/>
                </a:lnTo>
                <a:lnTo>
                  <a:pt x="7443743" y="4302048"/>
                </a:lnTo>
                <a:lnTo>
                  <a:pt x="0" y="4302048"/>
                </a:lnTo>
                <a:lnTo>
                  <a:pt x="0" y="0"/>
                </a:lnTo>
                <a:close/>
              </a:path>
            </a:pathLst>
          </a:custGeom>
          <a:blipFill>
            <a:blip r:embed="rId7"/>
            <a:stretch>
              <a:fillRect l="0" t="-953" r="0" b="-953"/>
            </a:stretch>
          </a:blipFill>
        </p:spPr>
      </p:sp>
      <p:sp>
        <p:nvSpPr>
          <p:cNvPr name="TextBox 17" id="17"/>
          <p:cNvSpPr txBox="true"/>
          <p:nvPr/>
        </p:nvSpPr>
        <p:spPr>
          <a:xfrm rot="0">
            <a:off x="598921" y="2709008"/>
            <a:ext cx="7147066" cy="615153"/>
          </a:xfrm>
          <a:prstGeom prst="rect">
            <a:avLst/>
          </a:prstGeom>
        </p:spPr>
        <p:txBody>
          <a:bodyPr anchor="t" rtlCol="false" tIns="0" lIns="0" bIns="0" rIns="0">
            <a:spAutoFit/>
          </a:bodyPr>
          <a:lstStyle/>
          <a:p>
            <a:pPr algn="l" marL="0" indent="0" lvl="0">
              <a:lnSpc>
                <a:spcPts val="4120"/>
              </a:lnSpc>
              <a:spcBef>
                <a:spcPct val="0"/>
              </a:spcBef>
            </a:pPr>
            <a:r>
              <a:rPr lang="en-US" sz="4162" spc="145">
                <a:solidFill>
                  <a:srgbClr val="040506"/>
                </a:solidFill>
                <a:latin typeface="Codec Pro ExtraBold"/>
                <a:ea typeface="Codec Pro ExtraBold"/>
                <a:cs typeface="Codec Pro ExtraBold"/>
                <a:sym typeface="Codec Pro ExtraBold"/>
              </a:rPr>
              <a:t>Connecting to database</a:t>
            </a:r>
          </a:p>
        </p:txBody>
      </p:sp>
      <p:sp>
        <p:nvSpPr>
          <p:cNvPr name="TextBox 18" id="18"/>
          <p:cNvSpPr txBox="true"/>
          <p:nvPr/>
        </p:nvSpPr>
        <p:spPr>
          <a:xfrm rot="0">
            <a:off x="598921" y="5875230"/>
            <a:ext cx="8858972" cy="534296"/>
          </a:xfrm>
          <a:prstGeom prst="rect">
            <a:avLst/>
          </a:prstGeom>
        </p:spPr>
        <p:txBody>
          <a:bodyPr anchor="t" rtlCol="false" tIns="0" lIns="0" bIns="0" rIns="0">
            <a:spAutoFit/>
          </a:bodyPr>
          <a:lstStyle/>
          <a:p>
            <a:pPr algn="l" marL="0" indent="0" lvl="0">
              <a:lnSpc>
                <a:spcPts val="3595"/>
              </a:lnSpc>
              <a:spcBef>
                <a:spcPct val="0"/>
              </a:spcBef>
            </a:pPr>
            <a:r>
              <a:rPr lang="en-US" sz="3631" spc="127">
                <a:solidFill>
                  <a:srgbClr val="040506"/>
                </a:solidFill>
                <a:latin typeface="Codec Pro ExtraBold"/>
                <a:ea typeface="Codec Pro ExtraBold"/>
                <a:cs typeface="Codec Pro ExtraBold"/>
                <a:sym typeface="Codec Pro ExtraBold"/>
              </a:rPr>
              <a:t>Inserting data in to Customers table:</a:t>
            </a:r>
          </a:p>
        </p:txBody>
      </p:sp>
      <p:sp>
        <p:nvSpPr>
          <p:cNvPr name="TextBox 19" id="19"/>
          <p:cNvSpPr txBox="true"/>
          <p:nvPr/>
        </p:nvSpPr>
        <p:spPr>
          <a:xfrm rot="0">
            <a:off x="10398194" y="2709008"/>
            <a:ext cx="8547433" cy="955272"/>
          </a:xfrm>
          <a:prstGeom prst="rect">
            <a:avLst/>
          </a:prstGeom>
        </p:spPr>
        <p:txBody>
          <a:bodyPr anchor="t" rtlCol="false" tIns="0" lIns="0" bIns="0" rIns="0">
            <a:spAutoFit/>
          </a:bodyPr>
          <a:lstStyle/>
          <a:p>
            <a:pPr algn="l">
              <a:lnSpc>
                <a:spcPts val="3468"/>
              </a:lnSpc>
            </a:pPr>
            <a:r>
              <a:rPr lang="en-US" sz="3503" spc="122">
                <a:solidFill>
                  <a:srgbClr val="040506"/>
                </a:solidFill>
                <a:latin typeface="Codec Pro ExtraBold"/>
                <a:ea typeface="Codec Pro ExtraBold"/>
                <a:cs typeface="Codec Pro ExtraBold"/>
                <a:sym typeface="Codec Pro ExtraBold"/>
              </a:rPr>
              <a:t>Verifying through sql:</a:t>
            </a:r>
          </a:p>
          <a:p>
            <a:pPr algn="l" marL="0" indent="0" lvl="0">
              <a:lnSpc>
                <a:spcPts val="3468"/>
              </a:lnSpc>
              <a:spcBef>
                <a:spcPct val="0"/>
              </a:spcBef>
            </a:pPr>
          </a:p>
        </p:txBody>
      </p:sp>
      <p:sp>
        <p:nvSpPr>
          <p:cNvPr name="TextBox 20" id="20"/>
          <p:cNvSpPr txBox="true"/>
          <p:nvPr/>
        </p:nvSpPr>
        <p:spPr>
          <a:xfrm rot="0">
            <a:off x="6600323" y="855685"/>
            <a:ext cx="7147066" cy="824623"/>
          </a:xfrm>
          <a:prstGeom prst="rect">
            <a:avLst/>
          </a:prstGeom>
        </p:spPr>
        <p:txBody>
          <a:bodyPr anchor="t" rtlCol="false" tIns="0" lIns="0" bIns="0" rIns="0">
            <a:spAutoFit/>
          </a:bodyPr>
          <a:lstStyle/>
          <a:p>
            <a:pPr algn="l" marL="0" indent="0" lvl="0">
              <a:lnSpc>
                <a:spcPts val="5506"/>
              </a:lnSpc>
              <a:spcBef>
                <a:spcPct val="0"/>
              </a:spcBef>
            </a:pPr>
            <a:r>
              <a:rPr lang="en-US" sz="5562" spc="194">
                <a:solidFill>
                  <a:srgbClr val="040506"/>
                </a:solidFill>
                <a:latin typeface="Codec Pro ExtraBold"/>
                <a:ea typeface="Codec Pro ExtraBold"/>
                <a:cs typeface="Codec Pro ExtraBold"/>
                <a:sym typeface="Codec Pro ExtraBold"/>
              </a:rPr>
              <a:t>Data Ingestion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6921419" y="2375562"/>
            <a:ext cx="70571" cy="6882738"/>
            <a:chOff x="0" y="0"/>
            <a:chExt cx="18587" cy="1812738"/>
          </a:xfrm>
        </p:grpSpPr>
        <p:sp>
          <p:nvSpPr>
            <p:cNvPr name="Freeform 4" id="4"/>
            <p:cNvSpPr/>
            <p:nvPr/>
          </p:nvSpPr>
          <p:spPr>
            <a:xfrm flipH="false" flipV="false" rot="0">
              <a:off x="0" y="0"/>
              <a:ext cx="18587" cy="1812738"/>
            </a:xfrm>
            <a:custGeom>
              <a:avLst/>
              <a:gdLst/>
              <a:ahLst/>
              <a:cxnLst/>
              <a:rect r="r" b="b" t="t" l="l"/>
              <a:pathLst>
                <a:path h="1812738" w="18587">
                  <a:moveTo>
                    <a:pt x="0" y="0"/>
                  </a:moveTo>
                  <a:lnTo>
                    <a:pt x="18587" y="0"/>
                  </a:lnTo>
                  <a:lnTo>
                    <a:pt x="18587" y="1812738"/>
                  </a:lnTo>
                  <a:lnTo>
                    <a:pt x="0" y="1812738"/>
                  </a:lnTo>
                  <a:close/>
                </a:path>
              </a:pathLst>
            </a:custGeom>
            <a:solidFill>
              <a:srgbClr val="009245"/>
            </a:solidFill>
            <a:ln cap="sq">
              <a:noFill/>
              <a:prstDash val="solid"/>
              <a:miter/>
            </a:ln>
          </p:spPr>
        </p:sp>
        <p:sp>
          <p:nvSpPr>
            <p:cNvPr name="TextBox 5" id="5"/>
            <p:cNvSpPr txBox="true"/>
            <p:nvPr/>
          </p:nvSpPr>
          <p:spPr>
            <a:xfrm>
              <a:off x="0" y="-19050"/>
              <a:ext cx="18587" cy="1831788"/>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12971775" y="2375562"/>
            <a:ext cx="71277" cy="6882738"/>
            <a:chOff x="0" y="0"/>
            <a:chExt cx="18773" cy="1812738"/>
          </a:xfrm>
        </p:grpSpPr>
        <p:sp>
          <p:nvSpPr>
            <p:cNvPr name="Freeform 7" id="7"/>
            <p:cNvSpPr/>
            <p:nvPr/>
          </p:nvSpPr>
          <p:spPr>
            <a:xfrm flipH="false" flipV="false" rot="0">
              <a:off x="0" y="0"/>
              <a:ext cx="18773" cy="1812738"/>
            </a:xfrm>
            <a:custGeom>
              <a:avLst/>
              <a:gdLst/>
              <a:ahLst/>
              <a:cxnLst/>
              <a:rect r="r" b="b" t="t" l="l"/>
              <a:pathLst>
                <a:path h="1812738" w="18773">
                  <a:moveTo>
                    <a:pt x="0" y="0"/>
                  </a:moveTo>
                  <a:lnTo>
                    <a:pt x="18773" y="0"/>
                  </a:lnTo>
                  <a:lnTo>
                    <a:pt x="18773" y="1812738"/>
                  </a:lnTo>
                  <a:lnTo>
                    <a:pt x="0" y="1812738"/>
                  </a:lnTo>
                  <a:close/>
                </a:path>
              </a:pathLst>
            </a:custGeom>
            <a:solidFill>
              <a:srgbClr val="009245"/>
            </a:solidFill>
            <a:ln cap="sq">
              <a:noFill/>
              <a:prstDash val="solid"/>
              <a:miter/>
            </a:ln>
          </p:spPr>
        </p:sp>
        <p:sp>
          <p:nvSpPr>
            <p:cNvPr name="TextBox 8" id="8"/>
            <p:cNvSpPr txBox="true"/>
            <p:nvPr/>
          </p:nvSpPr>
          <p:spPr>
            <a:xfrm>
              <a:off x="0" y="-19050"/>
              <a:ext cx="18773" cy="1831788"/>
            </a:xfrm>
            <a:prstGeom prst="rect">
              <a:avLst/>
            </a:prstGeom>
          </p:spPr>
          <p:txBody>
            <a:bodyPr anchor="ctr" rtlCol="false" tIns="50800" lIns="50800" bIns="50800" rIns="50800"/>
            <a:lstStyle/>
            <a:p>
              <a:pPr algn="ctr">
                <a:lnSpc>
                  <a:spcPts val="2859"/>
                </a:lnSpc>
              </a:pPr>
            </a:p>
          </p:txBody>
        </p:sp>
      </p:grpSp>
      <p:sp>
        <p:nvSpPr>
          <p:cNvPr name="Freeform 9" id="9"/>
          <p:cNvSpPr/>
          <p:nvPr/>
        </p:nvSpPr>
        <p:spPr>
          <a:xfrm flipH="false" flipV="false" rot="0">
            <a:off x="627125" y="6210823"/>
            <a:ext cx="6099899" cy="2718176"/>
          </a:xfrm>
          <a:custGeom>
            <a:avLst/>
            <a:gdLst/>
            <a:ahLst/>
            <a:cxnLst/>
            <a:rect r="r" b="b" t="t" l="l"/>
            <a:pathLst>
              <a:path h="2718176" w="6099899">
                <a:moveTo>
                  <a:pt x="0" y="0"/>
                </a:moveTo>
                <a:lnTo>
                  <a:pt x="6099899" y="0"/>
                </a:lnTo>
                <a:lnTo>
                  <a:pt x="6099899" y="2718176"/>
                </a:lnTo>
                <a:lnTo>
                  <a:pt x="0" y="2718176"/>
                </a:lnTo>
                <a:lnTo>
                  <a:pt x="0" y="0"/>
                </a:lnTo>
                <a:close/>
              </a:path>
            </a:pathLst>
          </a:custGeom>
          <a:blipFill>
            <a:blip r:embed="rId3"/>
            <a:stretch>
              <a:fillRect l="0" t="0" r="-86796" b="0"/>
            </a:stretch>
          </a:blipFill>
          <a:ln w="9525" cap="sq">
            <a:solidFill>
              <a:srgbClr val="000000"/>
            </a:solidFill>
            <a:prstDash val="solid"/>
            <a:miter/>
          </a:ln>
        </p:spPr>
      </p:sp>
      <p:sp>
        <p:nvSpPr>
          <p:cNvPr name="Freeform 10" id="10"/>
          <p:cNvSpPr/>
          <p:nvPr/>
        </p:nvSpPr>
        <p:spPr>
          <a:xfrm flipH="false" flipV="false" rot="0">
            <a:off x="7211065" y="6210823"/>
            <a:ext cx="5177704" cy="2718176"/>
          </a:xfrm>
          <a:custGeom>
            <a:avLst/>
            <a:gdLst/>
            <a:ahLst/>
            <a:cxnLst/>
            <a:rect r="r" b="b" t="t" l="l"/>
            <a:pathLst>
              <a:path h="2718176" w="5177704">
                <a:moveTo>
                  <a:pt x="0" y="0"/>
                </a:moveTo>
                <a:lnTo>
                  <a:pt x="5177704" y="0"/>
                </a:lnTo>
                <a:lnTo>
                  <a:pt x="5177704" y="2718176"/>
                </a:lnTo>
                <a:lnTo>
                  <a:pt x="0" y="2718176"/>
                </a:lnTo>
                <a:lnTo>
                  <a:pt x="0" y="0"/>
                </a:lnTo>
                <a:close/>
              </a:path>
            </a:pathLst>
          </a:custGeom>
          <a:blipFill>
            <a:blip r:embed="rId4"/>
            <a:stretch>
              <a:fillRect l="0" t="-41" r="-106680" b="-41"/>
            </a:stretch>
          </a:blipFill>
          <a:ln w="9525" cap="sq">
            <a:solidFill>
              <a:srgbClr val="000000"/>
            </a:solidFill>
            <a:prstDash val="solid"/>
            <a:miter/>
          </a:ln>
        </p:spPr>
      </p:sp>
      <p:sp>
        <p:nvSpPr>
          <p:cNvPr name="Freeform 11" id="11"/>
          <p:cNvSpPr/>
          <p:nvPr/>
        </p:nvSpPr>
        <p:spPr>
          <a:xfrm flipH="false" flipV="false" rot="0">
            <a:off x="13261252" y="6210823"/>
            <a:ext cx="4543528" cy="2718176"/>
          </a:xfrm>
          <a:custGeom>
            <a:avLst/>
            <a:gdLst/>
            <a:ahLst/>
            <a:cxnLst/>
            <a:rect r="r" b="b" t="t" l="l"/>
            <a:pathLst>
              <a:path h="2718176" w="4543528">
                <a:moveTo>
                  <a:pt x="0" y="0"/>
                </a:moveTo>
                <a:lnTo>
                  <a:pt x="4543527" y="0"/>
                </a:lnTo>
                <a:lnTo>
                  <a:pt x="4543527" y="2718176"/>
                </a:lnTo>
                <a:lnTo>
                  <a:pt x="0" y="2718176"/>
                </a:lnTo>
                <a:lnTo>
                  <a:pt x="0" y="0"/>
                </a:lnTo>
                <a:close/>
              </a:path>
            </a:pathLst>
          </a:custGeom>
          <a:blipFill>
            <a:blip r:embed="rId5"/>
            <a:stretch>
              <a:fillRect l="-9606" t="0" r="-136873" b="0"/>
            </a:stretch>
          </a:blipFill>
          <a:ln w="9525" cap="sq">
            <a:solidFill>
              <a:srgbClr val="000000"/>
            </a:solidFill>
            <a:prstDash val="solid"/>
            <a:miter/>
          </a:ln>
        </p:spPr>
      </p:sp>
      <p:sp>
        <p:nvSpPr>
          <p:cNvPr name="TextBox 12" id="12"/>
          <p:cNvSpPr txBox="true"/>
          <p:nvPr/>
        </p:nvSpPr>
        <p:spPr>
          <a:xfrm rot="0">
            <a:off x="5160597" y="625914"/>
            <a:ext cx="8679677" cy="824623"/>
          </a:xfrm>
          <a:prstGeom prst="rect">
            <a:avLst/>
          </a:prstGeom>
        </p:spPr>
        <p:txBody>
          <a:bodyPr anchor="t" rtlCol="false" tIns="0" lIns="0" bIns="0" rIns="0">
            <a:spAutoFit/>
          </a:bodyPr>
          <a:lstStyle/>
          <a:p>
            <a:pPr algn="l" marL="0" indent="0" lvl="0">
              <a:lnSpc>
                <a:spcPts val="5506"/>
              </a:lnSpc>
              <a:spcBef>
                <a:spcPct val="0"/>
              </a:spcBef>
            </a:pPr>
            <a:r>
              <a:rPr lang="en-US" sz="5562" spc="194">
                <a:solidFill>
                  <a:srgbClr val="040506"/>
                </a:solidFill>
                <a:latin typeface="Codec Pro ExtraBold"/>
                <a:ea typeface="Codec Pro ExtraBold"/>
                <a:cs typeface="Codec Pro ExtraBold"/>
                <a:sym typeface="Codec Pro ExtraBold"/>
              </a:rPr>
              <a:t>Querying through data</a:t>
            </a:r>
          </a:p>
        </p:txBody>
      </p:sp>
      <p:sp>
        <p:nvSpPr>
          <p:cNvPr name="TextBox 13" id="13"/>
          <p:cNvSpPr txBox="true"/>
          <p:nvPr/>
        </p:nvSpPr>
        <p:spPr>
          <a:xfrm rot="0">
            <a:off x="575604" y="2512890"/>
            <a:ext cx="6174365" cy="388956"/>
          </a:xfrm>
          <a:prstGeom prst="rect">
            <a:avLst/>
          </a:prstGeom>
        </p:spPr>
        <p:txBody>
          <a:bodyPr anchor="t" rtlCol="false" tIns="0" lIns="0" bIns="0" rIns="0">
            <a:spAutoFit/>
          </a:bodyPr>
          <a:lstStyle/>
          <a:p>
            <a:pPr algn="l">
              <a:lnSpc>
                <a:spcPts val="3236"/>
              </a:lnSpc>
            </a:pPr>
            <a:r>
              <a:rPr lang="en-US" sz="2311">
                <a:solidFill>
                  <a:srgbClr val="000000"/>
                </a:solidFill>
                <a:latin typeface="Open Sauce Bold"/>
                <a:ea typeface="Open Sauce Bold"/>
                <a:cs typeface="Open Sauce Bold"/>
                <a:sym typeface="Open Sauce Bold"/>
              </a:rPr>
              <a:t>Displaying  the total number of customers</a:t>
            </a:r>
          </a:p>
        </p:txBody>
      </p:sp>
      <p:sp>
        <p:nvSpPr>
          <p:cNvPr name="TextBox 14" id="14"/>
          <p:cNvSpPr txBox="true"/>
          <p:nvPr/>
        </p:nvSpPr>
        <p:spPr>
          <a:xfrm rot="0">
            <a:off x="627125" y="3051810"/>
            <a:ext cx="5250192" cy="2327845"/>
          </a:xfrm>
          <a:prstGeom prst="rect">
            <a:avLst/>
          </a:prstGeom>
        </p:spPr>
        <p:txBody>
          <a:bodyPr anchor="t" rtlCol="false" tIns="0" lIns="0" bIns="0" rIns="0">
            <a:spAutoFit/>
          </a:bodyPr>
          <a:lstStyle/>
          <a:p>
            <a:pPr algn="l">
              <a:lnSpc>
                <a:spcPts val="4028"/>
              </a:lnSpc>
            </a:pPr>
            <a:r>
              <a:rPr lang="en-US" sz="2877">
                <a:solidFill>
                  <a:srgbClr val="000000"/>
                </a:solidFill>
                <a:latin typeface="Open Sauce Bold"/>
                <a:ea typeface="Open Sauce Bold"/>
                <a:cs typeface="Open Sauce Bold"/>
                <a:sym typeface="Open Sauce Bold"/>
              </a:rPr>
              <a:t>Query:</a:t>
            </a:r>
          </a:p>
          <a:p>
            <a:pPr algn="l">
              <a:lnSpc>
                <a:spcPts val="4588"/>
              </a:lnSpc>
            </a:pPr>
          </a:p>
          <a:p>
            <a:pPr algn="l">
              <a:lnSpc>
                <a:spcPts val="3468"/>
              </a:lnSpc>
            </a:pPr>
            <a:r>
              <a:rPr lang="en-US" sz="2477">
                <a:solidFill>
                  <a:srgbClr val="000000"/>
                </a:solidFill>
                <a:latin typeface="Open Sauce"/>
                <a:ea typeface="Open Sauce"/>
                <a:cs typeface="Open Sauce"/>
                <a:sym typeface="Open Sauce"/>
              </a:rPr>
              <a:t>select count(*) as total_customers from customers;</a:t>
            </a:r>
          </a:p>
          <a:p>
            <a:pPr algn="l">
              <a:lnSpc>
                <a:spcPts val="2908"/>
              </a:lnSpc>
            </a:pPr>
          </a:p>
        </p:txBody>
      </p:sp>
      <p:sp>
        <p:nvSpPr>
          <p:cNvPr name="TextBox 15" id="15"/>
          <p:cNvSpPr txBox="true"/>
          <p:nvPr/>
        </p:nvSpPr>
        <p:spPr>
          <a:xfrm rot="0">
            <a:off x="627125" y="5421112"/>
            <a:ext cx="2370741" cy="505396"/>
          </a:xfrm>
          <a:prstGeom prst="rect">
            <a:avLst/>
          </a:prstGeom>
        </p:spPr>
        <p:txBody>
          <a:bodyPr anchor="t" rtlCol="false" tIns="0" lIns="0" bIns="0" rIns="0">
            <a:spAutoFit/>
          </a:bodyPr>
          <a:lstStyle/>
          <a:p>
            <a:pPr algn="l">
              <a:lnSpc>
                <a:spcPts val="4168"/>
              </a:lnSpc>
            </a:pPr>
            <a:r>
              <a:rPr lang="en-US" sz="2977">
                <a:solidFill>
                  <a:srgbClr val="000000"/>
                </a:solidFill>
                <a:latin typeface="Open Sauce Bold"/>
                <a:ea typeface="Open Sauce Bold"/>
                <a:cs typeface="Open Sauce Bold"/>
                <a:sym typeface="Open Sauce Bold"/>
              </a:rPr>
              <a:t>Result:</a:t>
            </a:r>
          </a:p>
        </p:txBody>
      </p:sp>
      <p:sp>
        <p:nvSpPr>
          <p:cNvPr name="TextBox 16" id="16"/>
          <p:cNvSpPr txBox="true"/>
          <p:nvPr/>
        </p:nvSpPr>
        <p:spPr>
          <a:xfrm rot="0">
            <a:off x="7113714" y="2491403"/>
            <a:ext cx="5686611" cy="388956"/>
          </a:xfrm>
          <a:prstGeom prst="rect">
            <a:avLst/>
          </a:prstGeom>
        </p:spPr>
        <p:txBody>
          <a:bodyPr anchor="t" rtlCol="false" tIns="0" lIns="0" bIns="0" rIns="0">
            <a:spAutoFit/>
          </a:bodyPr>
          <a:lstStyle/>
          <a:p>
            <a:pPr algn="l">
              <a:lnSpc>
                <a:spcPts val="3236"/>
              </a:lnSpc>
            </a:pPr>
            <a:r>
              <a:rPr lang="en-US" sz="2311">
                <a:solidFill>
                  <a:srgbClr val="000000"/>
                </a:solidFill>
                <a:latin typeface="Open Sauce Bold"/>
                <a:ea typeface="Open Sauce Bold"/>
                <a:cs typeface="Open Sauce Bold"/>
                <a:sym typeface="Open Sauce Bold"/>
              </a:rPr>
              <a:t>Displaying  the average tenure</a:t>
            </a:r>
          </a:p>
        </p:txBody>
      </p:sp>
      <p:sp>
        <p:nvSpPr>
          <p:cNvPr name="TextBox 17" id="17"/>
          <p:cNvSpPr txBox="true"/>
          <p:nvPr/>
        </p:nvSpPr>
        <p:spPr>
          <a:xfrm rot="0">
            <a:off x="7138577" y="3051810"/>
            <a:ext cx="5250192" cy="2184970"/>
          </a:xfrm>
          <a:prstGeom prst="rect">
            <a:avLst/>
          </a:prstGeom>
        </p:spPr>
        <p:txBody>
          <a:bodyPr anchor="t" rtlCol="false" tIns="0" lIns="0" bIns="0" rIns="0">
            <a:spAutoFit/>
          </a:bodyPr>
          <a:lstStyle/>
          <a:p>
            <a:pPr algn="l">
              <a:lnSpc>
                <a:spcPts val="4028"/>
              </a:lnSpc>
            </a:pPr>
            <a:r>
              <a:rPr lang="en-US" sz="2877">
                <a:solidFill>
                  <a:srgbClr val="000000"/>
                </a:solidFill>
                <a:latin typeface="Open Sauce Bold"/>
                <a:ea typeface="Open Sauce Bold"/>
                <a:cs typeface="Open Sauce Bold"/>
                <a:sym typeface="Open Sauce Bold"/>
              </a:rPr>
              <a:t>Query:</a:t>
            </a:r>
          </a:p>
          <a:p>
            <a:pPr algn="l">
              <a:lnSpc>
                <a:spcPts val="3472"/>
              </a:lnSpc>
            </a:pPr>
          </a:p>
          <a:p>
            <a:pPr algn="l">
              <a:lnSpc>
                <a:spcPts val="3472"/>
              </a:lnSpc>
            </a:pPr>
            <a:r>
              <a:rPr lang="en-US" sz="2480">
                <a:solidFill>
                  <a:srgbClr val="000000"/>
                </a:solidFill>
                <a:latin typeface="Open Sauce"/>
                <a:ea typeface="Open Sauce"/>
                <a:cs typeface="Open Sauce"/>
                <a:sym typeface="Open Sauce"/>
              </a:rPr>
              <a:t>select avg(tenure) as avg_tenure from services;</a:t>
            </a:r>
          </a:p>
          <a:p>
            <a:pPr algn="l">
              <a:lnSpc>
                <a:spcPts val="2908"/>
              </a:lnSpc>
            </a:pPr>
          </a:p>
        </p:txBody>
      </p:sp>
      <p:sp>
        <p:nvSpPr>
          <p:cNvPr name="TextBox 18" id="18"/>
          <p:cNvSpPr txBox="true"/>
          <p:nvPr/>
        </p:nvSpPr>
        <p:spPr>
          <a:xfrm rot="0">
            <a:off x="7129695" y="5421112"/>
            <a:ext cx="2370741" cy="505396"/>
          </a:xfrm>
          <a:prstGeom prst="rect">
            <a:avLst/>
          </a:prstGeom>
        </p:spPr>
        <p:txBody>
          <a:bodyPr anchor="t" rtlCol="false" tIns="0" lIns="0" bIns="0" rIns="0">
            <a:spAutoFit/>
          </a:bodyPr>
          <a:lstStyle/>
          <a:p>
            <a:pPr algn="l">
              <a:lnSpc>
                <a:spcPts val="4168"/>
              </a:lnSpc>
            </a:pPr>
            <a:r>
              <a:rPr lang="en-US" sz="2977">
                <a:solidFill>
                  <a:srgbClr val="000000"/>
                </a:solidFill>
                <a:latin typeface="Open Sauce Bold"/>
                <a:ea typeface="Open Sauce Bold"/>
                <a:cs typeface="Open Sauce Bold"/>
                <a:sym typeface="Open Sauce Bold"/>
              </a:rPr>
              <a:t>Result:</a:t>
            </a:r>
          </a:p>
        </p:txBody>
      </p:sp>
      <p:sp>
        <p:nvSpPr>
          <p:cNvPr name="TextBox 19" id="19"/>
          <p:cNvSpPr txBox="true"/>
          <p:nvPr/>
        </p:nvSpPr>
        <p:spPr>
          <a:xfrm rot="0">
            <a:off x="13261252" y="2491403"/>
            <a:ext cx="5686611" cy="388956"/>
          </a:xfrm>
          <a:prstGeom prst="rect">
            <a:avLst/>
          </a:prstGeom>
        </p:spPr>
        <p:txBody>
          <a:bodyPr anchor="t" rtlCol="false" tIns="0" lIns="0" bIns="0" rIns="0">
            <a:spAutoFit/>
          </a:bodyPr>
          <a:lstStyle/>
          <a:p>
            <a:pPr algn="l">
              <a:lnSpc>
                <a:spcPts val="3236"/>
              </a:lnSpc>
            </a:pPr>
            <a:r>
              <a:rPr lang="en-US" sz="2311">
                <a:solidFill>
                  <a:srgbClr val="000000"/>
                </a:solidFill>
                <a:latin typeface="Open Sauce Bold"/>
                <a:ea typeface="Open Sauce Bold"/>
                <a:cs typeface="Open Sauce Bold"/>
                <a:sym typeface="Open Sauce Bold"/>
              </a:rPr>
              <a:t>Displaying  the total revenue</a:t>
            </a:r>
          </a:p>
        </p:txBody>
      </p:sp>
      <p:sp>
        <p:nvSpPr>
          <p:cNvPr name="TextBox 20" id="20"/>
          <p:cNvSpPr txBox="true"/>
          <p:nvPr/>
        </p:nvSpPr>
        <p:spPr>
          <a:xfrm rot="0">
            <a:off x="13162275" y="3070860"/>
            <a:ext cx="5250192" cy="2122074"/>
          </a:xfrm>
          <a:prstGeom prst="rect">
            <a:avLst/>
          </a:prstGeom>
        </p:spPr>
        <p:txBody>
          <a:bodyPr anchor="t" rtlCol="false" tIns="0" lIns="0" bIns="0" rIns="0">
            <a:spAutoFit/>
          </a:bodyPr>
          <a:lstStyle/>
          <a:p>
            <a:pPr algn="l">
              <a:lnSpc>
                <a:spcPts val="3611"/>
              </a:lnSpc>
            </a:pPr>
            <a:r>
              <a:rPr lang="en-US" sz="2579">
                <a:solidFill>
                  <a:srgbClr val="000000"/>
                </a:solidFill>
                <a:latin typeface="Open Sauce Bold"/>
                <a:ea typeface="Open Sauce Bold"/>
                <a:cs typeface="Open Sauce Bold"/>
                <a:sym typeface="Open Sauce Bold"/>
              </a:rPr>
              <a:t>Query:</a:t>
            </a:r>
          </a:p>
          <a:p>
            <a:pPr algn="l">
              <a:lnSpc>
                <a:spcPts val="3472"/>
              </a:lnSpc>
            </a:pPr>
          </a:p>
          <a:p>
            <a:pPr algn="l">
              <a:lnSpc>
                <a:spcPts val="3472"/>
              </a:lnSpc>
            </a:pPr>
            <a:r>
              <a:rPr lang="en-US" sz="2480">
                <a:solidFill>
                  <a:srgbClr val="000000"/>
                </a:solidFill>
                <a:latin typeface="Open Sauce"/>
                <a:ea typeface="Open Sauce"/>
                <a:cs typeface="Open Sauce"/>
                <a:sym typeface="Open Sauce"/>
              </a:rPr>
              <a:t>select sum(totalcharges) as total_revenue from billings;</a:t>
            </a:r>
          </a:p>
          <a:p>
            <a:pPr algn="l">
              <a:lnSpc>
                <a:spcPts val="2908"/>
              </a:lnSpc>
            </a:pPr>
          </a:p>
        </p:txBody>
      </p:sp>
      <p:sp>
        <p:nvSpPr>
          <p:cNvPr name="TextBox 21" id="21"/>
          <p:cNvSpPr txBox="true"/>
          <p:nvPr/>
        </p:nvSpPr>
        <p:spPr>
          <a:xfrm rot="0">
            <a:off x="13162275" y="5421112"/>
            <a:ext cx="2370741" cy="505396"/>
          </a:xfrm>
          <a:prstGeom prst="rect">
            <a:avLst/>
          </a:prstGeom>
        </p:spPr>
        <p:txBody>
          <a:bodyPr anchor="t" rtlCol="false" tIns="0" lIns="0" bIns="0" rIns="0">
            <a:spAutoFit/>
          </a:bodyPr>
          <a:lstStyle/>
          <a:p>
            <a:pPr algn="l">
              <a:lnSpc>
                <a:spcPts val="4168"/>
              </a:lnSpc>
            </a:pPr>
            <a:r>
              <a:rPr lang="en-US" sz="2977">
                <a:solidFill>
                  <a:srgbClr val="000000"/>
                </a:solidFill>
                <a:latin typeface="Open Sauce Bold"/>
                <a:ea typeface="Open Sauce Bold"/>
                <a:cs typeface="Open Sauce Bold"/>
                <a:sym typeface="Open Sauce Bold"/>
              </a:rPr>
              <a:t>Result:</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1508307" y="5702384"/>
            <a:ext cx="48577" cy="3555916"/>
            <a:chOff x="0" y="0"/>
            <a:chExt cx="12794" cy="936537"/>
          </a:xfrm>
        </p:grpSpPr>
        <p:sp>
          <p:nvSpPr>
            <p:cNvPr name="Freeform 4" id="4"/>
            <p:cNvSpPr/>
            <p:nvPr/>
          </p:nvSpPr>
          <p:spPr>
            <a:xfrm flipH="false" flipV="false" rot="0">
              <a:off x="0" y="0"/>
              <a:ext cx="12794" cy="936537"/>
            </a:xfrm>
            <a:custGeom>
              <a:avLst/>
              <a:gdLst/>
              <a:ahLst/>
              <a:cxnLst/>
              <a:rect r="r" b="b" t="t" l="l"/>
              <a:pathLst>
                <a:path h="936537" w="12794">
                  <a:moveTo>
                    <a:pt x="0" y="0"/>
                  </a:moveTo>
                  <a:lnTo>
                    <a:pt x="12794" y="0"/>
                  </a:lnTo>
                  <a:lnTo>
                    <a:pt x="12794" y="936537"/>
                  </a:lnTo>
                  <a:lnTo>
                    <a:pt x="0" y="936537"/>
                  </a:lnTo>
                  <a:close/>
                </a:path>
              </a:pathLst>
            </a:custGeom>
            <a:solidFill>
              <a:srgbClr val="009245"/>
            </a:solidFill>
            <a:ln cap="sq">
              <a:noFill/>
              <a:prstDash val="solid"/>
              <a:miter/>
            </a:ln>
          </p:spPr>
        </p:sp>
        <p:sp>
          <p:nvSpPr>
            <p:cNvPr name="TextBox 5" id="5"/>
            <p:cNvSpPr txBox="true"/>
            <p:nvPr/>
          </p:nvSpPr>
          <p:spPr>
            <a:xfrm>
              <a:off x="0" y="-19050"/>
              <a:ext cx="12794" cy="955587"/>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019975" y="6432180"/>
            <a:ext cx="9467752" cy="2275462"/>
          </a:xfrm>
          <a:custGeom>
            <a:avLst/>
            <a:gdLst/>
            <a:ahLst/>
            <a:cxnLst/>
            <a:rect r="r" b="b" t="t" l="l"/>
            <a:pathLst>
              <a:path h="2275462" w="9467752">
                <a:moveTo>
                  <a:pt x="0" y="0"/>
                </a:moveTo>
                <a:lnTo>
                  <a:pt x="9467752" y="0"/>
                </a:lnTo>
                <a:lnTo>
                  <a:pt x="9467752" y="2275462"/>
                </a:lnTo>
                <a:lnTo>
                  <a:pt x="0" y="2275462"/>
                </a:lnTo>
                <a:lnTo>
                  <a:pt x="0" y="0"/>
                </a:lnTo>
                <a:close/>
              </a:path>
            </a:pathLst>
          </a:custGeom>
          <a:blipFill>
            <a:blip r:embed="rId3"/>
            <a:stretch>
              <a:fillRect l="0" t="0" r="0" b="0"/>
            </a:stretch>
          </a:blipFill>
        </p:spPr>
      </p:sp>
      <p:sp>
        <p:nvSpPr>
          <p:cNvPr name="Freeform 7" id="7"/>
          <p:cNvSpPr/>
          <p:nvPr/>
        </p:nvSpPr>
        <p:spPr>
          <a:xfrm flipH="false" flipV="false" rot="0">
            <a:off x="11838656" y="6323540"/>
            <a:ext cx="6213287" cy="2934760"/>
          </a:xfrm>
          <a:custGeom>
            <a:avLst/>
            <a:gdLst/>
            <a:ahLst/>
            <a:cxnLst/>
            <a:rect r="r" b="b" t="t" l="l"/>
            <a:pathLst>
              <a:path h="2934760" w="6213287">
                <a:moveTo>
                  <a:pt x="0" y="0"/>
                </a:moveTo>
                <a:lnTo>
                  <a:pt x="6213287" y="0"/>
                </a:lnTo>
                <a:lnTo>
                  <a:pt x="6213287" y="2934760"/>
                </a:lnTo>
                <a:lnTo>
                  <a:pt x="0" y="2934760"/>
                </a:lnTo>
                <a:lnTo>
                  <a:pt x="0" y="0"/>
                </a:lnTo>
                <a:close/>
              </a:path>
            </a:pathLst>
          </a:custGeom>
          <a:blipFill>
            <a:blip r:embed="rId4"/>
            <a:stretch>
              <a:fillRect l="0" t="0" r="0" b="0"/>
            </a:stretch>
          </a:blipFill>
        </p:spPr>
      </p:sp>
      <p:sp>
        <p:nvSpPr>
          <p:cNvPr name="TextBox 8" id="8"/>
          <p:cNvSpPr txBox="true"/>
          <p:nvPr/>
        </p:nvSpPr>
        <p:spPr>
          <a:xfrm rot="0">
            <a:off x="5529719" y="625914"/>
            <a:ext cx="8679677" cy="824623"/>
          </a:xfrm>
          <a:prstGeom prst="rect">
            <a:avLst/>
          </a:prstGeom>
        </p:spPr>
        <p:txBody>
          <a:bodyPr anchor="t" rtlCol="false" tIns="0" lIns="0" bIns="0" rIns="0">
            <a:spAutoFit/>
          </a:bodyPr>
          <a:lstStyle/>
          <a:p>
            <a:pPr algn="l" marL="0" indent="0" lvl="0">
              <a:lnSpc>
                <a:spcPts val="5506"/>
              </a:lnSpc>
              <a:spcBef>
                <a:spcPct val="0"/>
              </a:spcBef>
            </a:pPr>
            <a:r>
              <a:rPr lang="en-US" sz="5562" spc="194">
                <a:solidFill>
                  <a:srgbClr val="040506"/>
                </a:solidFill>
                <a:latin typeface="Codec Pro ExtraBold"/>
                <a:ea typeface="Codec Pro ExtraBold"/>
                <a:cs typeface="Codec Pro ExtraBold"/>
                <a:sym typeface="Codec Pro ExtraBold"/>
              </a:rPr>
              <a:t>Storing Prediction</a:t>
            </a:r>
          </a:p>
        </p:txBody>
      </p:sp>
      <p:sp>
        <p:nvSpPr>
          <p:cNvPr name="TextBox 9" id="9"/>
          <p:cNvSpPr txBox="true"/>
          <p:nvPr/>
        </p:nvSpPr>
        <p:spPr>
          <a:xfrm rot="0">
            <a:off x="1019975" y="1607733"/>
            <a:ext cx="8281244" cy="4318774"/>
          </a:xfrm>
          <a:prstGeom prst="rect">
            <a:avLst/>
          </a:prstGeom>
        </p:spPr>
        <p:txBody>
          <a:bodyPr anchor="t" rtlCol="false" tIns="0" lIns="0" bIns="0" rIns="0">
            <a:spAutoFit/>
          </a:bodyPr>
          <a:lstStyle/>
          <a:p>
            <a:pPr algn="l">
              <a:lnSpc>
                <a:spcPts val="3435"/>
              </a:lnSpc>
            </a:pPr>
          </a:p>
          <a:p>
            <a:pPr algn="l">
              <a:lnSpc>
                <a:spcPts val="3319"/>
              </a:lnSpc>
            </a:pPr>
          </a:p>
          <a:p>
            <a:pPr algn="l">
              <a:lnSpc>
                <a:spcPts val="2848"/>
              </a:lnSpc>
            </a:pPr>
            <a:r>
              <a:rPr lang="en-US" sz="2034">
                <a:solidFill>
                  <a:srgbClr val="000000"/>
                </a:solidFill>
                <a:latin typeface="Open Sauce"/>
                <a:ea typeface="Open Sauce"/>
                <a:cs typeface="Open Sauce"/>
                <a:sym typeface="Open Sauce"/>
              </a:rPr>
              <a:t>CREATE TABLE churn_prediction (</a:t>
            </a:r>
          </a:p>
          <a:p>
            <a:pPr algn="l">
              <a:lnSpc>
                <a:spcPts val="2848"/>
              </a:lnSpc>
            </a:pPr>
            <a:r>
              <a:rPr lang="en-US" sz="2034">
                <a:solidFill>
                  <a:srgbClr val="000000"/>
                </a:solidFill>
                <a:latin typeface="Open Sauce"/>
                <a:ea typeface="Open Sauce"/>
                <a:cs typeface="Open Sauce"/>
                <a:sym typeface="Open Sauce"/>
              </a:rPr>
              <a:t> prediction_id INT NOT NULL AUTO_INCREMENT,</a:t>
            </a:r>
          </a:p>
          <a:p>
            <a:pPr algn="l">
              <a:lnSpc>
                <a:spcPts val="2848"/>
              </a:lnSpc>
            </a:pPr>
            <a:r>
              <a:rPr lang="en-US" sz="2034">
                <a:solidFill>
                  <a:srgbClr val="000000"/>
                </a:solidFill>
                <a:latin typeface="Open Sauce"/>
                <a:ea typeface="Open Sauce"/>
                <a:cs typeface="Open Sauce"/>
                <a:sym typeface="Open Sauce"/>
              </a:rPr>
              <a:t> actual BIT NOT NULL,</a:t>
            </a:r>
          </a:p>
          <a:p>
            <a:pPr algn="l">
              <a:lnSpc>
                <a:spcPts val="2848"/>
              </a:lnSpc>
            </a:pPr>
            <a:r>
              <a:rPr lang="en-US" sz="2034">
                <a:solidFill>
                  <a:srgbClr val="000000"/>
                </a:solidFill>
                <a:latin typeface="Open Sauce"/>
                <a:ea typeface="Open Sauce"/>
                <a:cs typeface="Open Sauce"/>
                <a:sym typeface="Open Sauce"/>
              </a:rPr>
              <a:t> churn_prediction BIT NOT NULL,</a:t>
            </a:r>
          </a:p>
          <a:p>
            <a:pPr algn="l">
              <a:lnSpc>
                <a:spcPts val="2848"/>
              </a:lnSpc>
            </a:pPr>
            <a:r>
              <a:rPr lang="en-US" sz="2034">
                <a:solidFill>
                  <a:srgbClr val="000000"/>
                </a:solidFill>
                <a:latin typeface="Open Sauce"/>
                <a:ea typeface="Open Sauce"/>
                <a:cs typeface="Open Sauce"/>
                <a:sym typeface="Open Sauce"/>
              </a:rPr>
              <a:t> customer_id VARCHAR(50) NOT NULL,</a:t>
            </a:r>
          </a:p>
          <a:p>
            <a:pPr algn="l">
              <a:lnSpc>
                <a:spcPts val="2848"/>
              </a:lnSpc>
            </a:pPr>
            <a:r>
              <a:rPr lang="en-US" sz="2034">
                <a:solidFill>
                  <a:srgbClr val="000000"/>
                </a:solidFill>
                <a:latin typeface="Open Sauce"/>
                <a:ea typeface="Open Sauce"/>
                <a:cs typeface="Open Sauce"/>
                <a:sym typeface="Open Sauce"/>
              </a:rPr>
              <a:t> PRIMARY KEY (prediction_id),</a:t>
            </a:r>
          </a:p>
          <a:p>
            <a:pPr algn="l">
              <a:lnSpc>
                <a:spcPts val="2848"/>
              </a:lnSpc>
            </a:pPr>
            <a:r>
              <a:rPr lang="en-US" sz="2034">
                <a:solidFill>
                  <a:srgbClr val="000000"/>
                </a:solidFill>
                <a:latin typeface="Open Sauce"/>
                <a:ea typeface="Open Sauce"/>
                <a:cs typeface="Open Sauce"/>
                <a:sym typeface="Open Sauce"/>
              </a:rPr>
              <a:t> CONSTRAINT fk_churn_prediction_customer_id FOREIGN KEY (customer_id) REFERENCES customers(customer_id)</a:t>
            </a:r>
          </a:p>
          <a:p>
            <a:pPr algn="l">
              <a:lnSpc>
                <a:spcPts val="2848"/>
              </a:lnSpc>
            </a:pPr>
            <a:r>
              <a:rPr lang="en-US" sz="2034">
                <a:solidFill>
                  <a:srgbClr val="000000"/>
                </a:solidFill>
                <a:latin typeface="Open Sauce"/>
                <a:ea typeface="Open Sauce"/>
                <a:cs typeface="Open Sauce"/>
                <a:sym typeface="Open Sauce"/>
              </a:rPr>
              <a:t>);</a:t>
            </a:r>
          </a:p>
          <a:p>
            <a:pPr algn="l">
              <a:lnSpc>
                <a:spcPts val="2428"/>
              </a:lnSpc>
            </a:pPr>
          </a:p>
        </p:txBody>
      </p:sp>
      <p:sp>
        <p:nvSpPr>
          <p:cNvPr name="TextBox 10" id="10"/>
          <p:cNvSpPr txBox="true"/>
          <p:nvPr/>
        </p:nvSpPr>
        <p:spPr>
          <a:xfrm rot="0">
            <a:off x="11838656" y="5645234"/>
            <a:ext cx="2370741" cy="505396"/>
          </a:xfrm>
          <a:prstGeom prst="rect">
            <a:avLst/>
          </a:prstGeom>
        </p:spPr>
        <p:txBody>
          <a:bodyPr anchor="t" rtlCol="false" tIns="0" lIns="0" bIns="0" rIns="0">
            <a:spAutoFit/>
          </a:bodyPr>
          <a:lstStyle/>
          <a:p>
            <a:pPr algn="l">
              <a:lnSpc>
                <a:spcPts val="4168"/>
              </a:lnSpc>
            </a:pPr>
            <a:r>
              <a:rPr lang="en-US" sz="2977">
                <a:solidFill>
                  <a:srgbClr val="000000"/>
                </a:solidFill>
                <a:latin typeface="Open Sauce Bold"/>
                <a:ea typeface="Open Sauce Bold"/>
                <a:cs typeface="Open Sauce Bold"/>
                <a:sym typeface="Open Sauce Bold"/>
              </a:rPr>
              <a:t>Result:</a:t>
            </a:r>
          </a:p>
        </p:txBody>
      </p:sp>
      <p:sp>
        <p:nvSpPr>
          <p:cNvPr name="TextBox 11" id="11"/>
          <p:cNvSpPr txBox="true"/>
          <p:nvPr/>
        </p:nvSpPr>
        <p:spPr>
          <a:xfrm rot="0">
            <a:off x="1028700" y="1870167"/>
            <a:ext cx="5548402" cy="505396"/>
          </a:xfrm>
          <a:prstGeom prst="rect">
            <a:avLst/>
          </a:prstGeom>
        </p:spPr>
        <p:txBody>
          <a:bodyPr anchor="t" rtlCol="false" tIns="0" lIns="0" bIns="0" rIns="0">
            <a:spAutoFit/>
          </a:bodyPr>
          <a:lstStyle/>
          <a:p>
            <a:pPr algn="l">
              <a:lnSpc>
                <a:spcPts val="4168"/>
              </a:lnSpc>
            </a:pPr>
            <a:r>
              <a:rPr lang="en-US" sz="2977">
                <a:solidFill>
                  <a:srgbClr val="000000"/>
                </a:solidFill>
                <a:latin typeface="Open Sauce Bold"/>
                <a:ea typeface="Open Sauce Bold"/>
                <a:cs typeface="Open Sauce Bold"/>
                <a:sym typeface="Open Sauce Bold"/>
              </a:rPr>
              <a:t>Creation of Prediction table:</a:t>
            </a:r>
          </a:p>
        </p:txBody>
      </p:sp>
      <p:sp>
        <p:nvSpPr>
          <p:cNvPr name="TextBox 12" id="12"/>
          <p:cNvSpPr txBox="true"/>
          <p:nvPr/>
        </p:nvSpPr>
        <p:spPr>
          <a:xfrm rot="0">
            <a:off x="1019975" y="5759781"/>
            <a:ext cx="5548402" cy="505396"/>
          </a:xfrm>
          <a:prstGeom prst="rect">
            <a:avLst/>
          </a:prstGeom>
        </p:spPr>
        <p:txBody>
          <a:bodyPr anchor="t" rtlCol="false" tIns="0" lIns="0" bIns="0" rIns="0">
            <a:spAutoFit/>
          </a:bodyPr>
          <a:lstStyle/>
          <a:p>
            <a:pPr algn="l">
              <a:lnSpc>
                <a:spcPts val="4168"/>
              </a:lnSpc>
            </a:pPr>
            <a:r>
              <a:rPr lang="en-US" sz="2977">
                <a:solidFill>
                  <a:srgbClr val="000000"/>
                </a:solidFill>
                <a:latin typeface="Open Sauce Bold"/>
                <a:ea typeface="Open Sauce Bold"/>
                <a:cs typeface="Open Sauce Bold"/>
                <a:sym typeface="Open Sauce Bold"/>
              </a:rPr>
              <a:t>Inserting Data in to sql:</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8663023" y="2704213"/>
            <a:ext cx="70571" cy="6882738"/>
            <a:chOff x="0" y="0"/>
            <a:chExt cx="18587" cy="1812738"/>
          </a:xfrm>
        </p:grpSpPr>
        <p:sp>
          <p:nvSpPr>
            <p:cNvPr name="Freeform 4" id="4"/>
            <p:cNvSpPr/>
            <p:nvPr/>
          </p:nvSpPr>
          <p:spPr>
            <a:xfrm flipH="false" flipV="false" rot="0">
              <a:off x="0" y="0"/>
              <a:ext cx="18587" cy="1812738"/>
            </a:xfrm>
            <a:custGeom>
              <a:avLst/>
              <a:gdLst/>
              <a:ahLst/>
              <a:cxnLst/>
              <a:rect r="r" b="b" t="t" l="l"/>
              <a:pathLst>
                <a:path h="1812738" w="18587">
                  <a:moveTo>
                    <a:pt x="0" y="0"/>
                  </a:moveTo>
                  <a:lnTo>
                    <a:pt x="18587" y="0"/>
                  </a:lnTo>
                  <a:lnTo>
                    <a:pt x="18587" y="1812738"/>
                  </a:lnTo>
                  <a:lnTo>
                    <a:pt x="0" y="1812738"/>
                  </a:lnTo>
                  <a:close/>
                </a:path>
              </a:pathLst>
            </a:custGeom>
            <a:solidFill>
              <a:srgbClr val="009245"/>
            </a:solidFill>
            <a:ln cap="sq">
              <a:noFill/>
              <a:prstDash val="solid"/>
              <a:miter/>
            </a:ln>
          </p:spPr>
        </p:sp>
        <p:sp>
          <p:nvSpPr>
            <p:cNvPr name="TextBox 5" id="5"/>
            <p:cNvSpPr txBox="true"/>
            <p:nvPr/>
          </p:nvSpPr>
          <p:spPr>
            <a:xfrm>
              <a:off x="0" y="-19050"/>
              <a:ext cx="18587" cy="1831788"/>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185079" y="6167567"/>
            <a:ext cx="6868470" cy="3462641"/>
          </a:xfrm>
          <a:custGeom>
            <a:avLst/>
            <a:gdLst/>
            <a:ahLst/>
            <a:cxnLst/>
            <a:rect r="r" b="b" t="t" l="l"/>
            <a:pathLst>
              <a:path h="3462641" w="6868470">
                <a:moveTo>
                  <a:pt x="0" y="0"/>
                </a:moveTo>
                <a:lnTo>
                  <a:pt x="6868469" y="0"/>
                </a:lnTo>
                <a:lnTo>
                  <a:pt x="6868469" y="3462641"/>
                </a:lnTo>
                <a:lnTo>
                  <a:pt x="0" y="3462641"/>
                </a:lnTo>
                <a:lnTo>
                  <a:pt x="0" y="0"/>
                </a:lnTo>
                <a:close/>
              </a:path>
            </a:pathLst>
          </a:custGeom>
          <a:blipFill>
            <a:blip r:embed="rId3"/>
            <a:stretch>
              <a:fillRect l="0" t="0" r="-30818" b="-23490"/>
            </a:stretch>
          </a:blipFill>
          <a:ln w="9525" cap="sq">
            <a:solidFill>
              <a:srgbClr val="000000"/>
            </a:solidFill>
            <a:prstDash val="solid"/>
            <a:miter/>
          </a:ln>
        </p:spPr>
      </p:sp>
      <p:sp>
        <p:nvSpPr>
          <p:cNvPr name="Freeform 7" id="7"/>
          <p:cNvSpPr/>
          <p:nvPr/>
        </p:nvSpPr>
        <p:spPr>
          <a:xfrm flipH="false" flipV="false" rot="0">
            <a:off x="8979045" y="6210823"/>
            <a:ext cx="8108427" cy="3376128"/>
          </a:xfrm>
          <a:custGeom>
            <a:avLst/>
            <a:gdLst/>
            <a:ahLst/>
            <a:cxnLst/>
            <a:rect r="r" b="b" t="t" l="l"/>
            <a:pathLst>
              <a:path h="3376128" w="8108427">
                <a:moveTo>
                  <a:pt x="0" y="0"/>
                </a:moveTo>
                <a:lnTo>
                  <a:pt x="8108427" y="0"/>
                </a:lnTo>
                <a:lnTo>
                  <a:pt x="8108427" y="3376128"/>
                </a:lnTo>
                <a:lnTo>
                  <a:pt x="0" y="3376128"/>
                </a:lnTo>
                <a:lnTo>
                  <a:pt x="0" y="0"/>
                </a:lnTo>
                <a:close/>
              </a:path>
            </a:pathLst>
          </a:custGeom>
          <a:blipFill>
            <a:blip r:embed="rId4"/>
            <a:stretch>
              <a:fillRect l="-1255" t="0" r="-1255" b="0"/>
            </a:stretch>
          </a:blipFill>
        </p:spPr>
      </p:sp>
      <p:sp>
        <p:nvSpPr>
          <p:cNvPr name="TextBox 8" id="8"/>
          <p:cNvSpPr txBox="true"/>
          <p:nvPr/>
        </p:nvSpPr>
        <p:spPr>
          <a:xfrm rot="0">
            <a:off x="5160597" y="625914"/>
            <a:ext cx="8679677" cy="824623"/>
          </a:xfrm>
          <a:prstGeom prst="rect">
            <a:avLst/>
          </a:prstGeom>
        </p:spPr>
        <p:txBody>
          <a:bodyPr anchor="t" rtlCol="false" tIns="0" lIns="0" bIns="0" rIns="0">
            <a:spAutoFit/>
          </a:bodyPr>
          <a:lstStyle/>
          <a:p>
            <a:pPr algn="l" marL="0" indent="0" lvl="0">
              <a:lnSpc>
                <a:spcPts val="5506"/>
              </a:lnSpc>
              <a:spcBef>
                <a:spcPct val="0"/>
              </a:spcBef>
            </a:pPr>
            <a:r>
              <a:rPr lang="en-US" sz="5562" spc="194">
                <a:solidFill>
                  <a:srgbClr val="040506"/>
                </a:solidFill>
                <a:latin typeface="Codec Pro ExtraBold"/>
                <a:ea typeface="Codec Pro ExtraBold"/>
                <a:cs typeface="Codec Pro ExtraBold"/>
                <a:sym typeface="Codec Pro ExtraBold"/>
              </a:rPr>
              <a:t>Advanced Sql Analysis</a:t>
            </a:r>
          </a:p>
        </p:txBody>
      </p:sp>
      <p:sp>
        <p:nvSpPr>
          <p:cNvPr name="TextBox 9" id="9"/>
          <p:cNvSpPr txBox="true"/>
          <p:nvPr/>
        </p:nvSpPr>
        <p:spPr>
          <a:xfrm rot="0">
            <a:off x="575604" y="2512890"/>
            <a:ext cx="7544426" cy="388956"/>
          </a:xfrm>
          <a:prstGeom prst="rect">
            <a:avLst/>
          </a:prstGeom>
        </p:spPr>
        <p:txBody>
          <a:bodyPr anchor="t" rtlCol="false" tIns="0" lIns="0" bIns="0" rIns="0">
            <a:spAutoFit/>
          </a:bodyPr>
          <a:lstStyle/>
          <a:p>
            <a:pPr algn="l">
              <a:lnSpc>
                <a:spcPts val="3236"/>
              </a:lnSpc>
            </a:pPr>
            <a:r>
              <a:rPr lang="en-US" sz="2311">
                <a:solidFill>
                  <a:srgbClr val="000000"/>
                </a:solidFill>
                <a:latin typeface="Open Sauce Bold"/>
                <a:ea typeface="Open Sauce Bold"/>
                <a:cs typeface="Open Sauce Bold"/>
                <a:sym typeface="Open Sauce Bold"/>
              </a:rPr>
              <a:t>Calulcating the cummulative sum of total charges</a:t>
            </a:r>
          </a:p>
        </p:txBody>
      </p:sp>
      <p:sp>
        <p:nvSpPr>
          <p:cNvPr name="TextBox 10" id="10"/>
          <p:cNvSpPr txBox="true"/>
          <p:nvPr/>
        </p:nvSpPr>
        <p:spPr>
          <a:xfrm rot="0">
            <a:off x="575604" y="3051810"/>
            <a:ext cx="8087418" cy="2546920"/>
          </a:xfrm>
          <a:prstGeom prst="rect">
            <a:avLst/>
          </a:prstGeom>
        </p:spPr>
        <p:txBody>
          <a:bodyPr anchor="t" rtlCol="false" tIns="0" lIns="0" bIns="0" rIns="0">
            <a:spAutoFit/>
          </a:bodyPr>
          <a:lstStyle/>
          <a:p>
            <a:pPr algn="l">
              <a:lnSpc>
                <a:spcPts val="4028"/>
              </a:lnSpc>
            </a:pPr>
            <a:r>
              <a:rPr lang="en-US" sz="2877">
                <a:solidFill>
                  <a:srgbClr val="000000"/>
                </a:solidFill>
                <a:latin typeface="Open Sauce Bold"/>
                <a:ea typeface="Open Sauce Bold"/>
                <a:cs typeface="Open Sauce Bold"/>
                <a:sym typeface="Open Sauce Bold"/>
              </a:rPr>
              <a:t>Query:</a:t>
            </a:r>
          </a:p>
          <a:p>
            <a:pPr algn="l">
              <a:lnSpc>
                <a:spcPts val="3328"/>
              </a:lnSpc>
            </a:pPr>
            <a:r>
              <a:rPr lang="en-US" sz="2377">
                <a:solidFill>
                  <a:srgbClr val="000000"/>
                </a:solidFill>
                <a:latin typeface="Open Sauce"/>
                <a:ea typeface="Open Sauce"/>
                <a:cs typeface="Open Sauce"/>
                <a:sym typeface="Open Sauce"/>
              </a:rPr>
              <a:t> </a:t>
            </a:r>
            <a:r>
              <a:rPr lang="en-US" sz="2377">
                <a:solidFill>
                  <a:srgbClr val="000000"/>
                </a:solidFill>
                <a:latin typeface="Open Sauce"/>
                <a:ea typeface="Open Sauce"/>
                <a:cs typeface="Open Sauce"/>
                <a:sym typeface="Open Sauce"/>
              </a:rPr>
              <a:t>select customer_id, totalcharges,</a:t>
            </a:r>
          </a:p>
          <a:p>
            <a:pPr algn="l">
              <a:lnSpc>
                <a:spcPts val="3328"/>
              </a:lnSpc>
            </a:pPr>
            <a:r>
              <a:rPr lang="en-US" sz="2377">
                <a:solidFill>
                  <a:srgbClr val="000000"/>
                </a:solidFill>
                <a:latin typeface="Open Sauce"/>
                <a:ea typeface="Open Sauce"/>
                <a:cs typeface="Open Sauce"/>
                <a:sym typeface="Open Sauce"/>
              </a:rPr>
              <a:t>      sum(totalcharges) over (order by billing_id) as running_total</a:t>
            </a:r>
          </a:p>
          <a:p>
            <a:pPr algn="l">
              <a:lnSpc>
                <a:spcPts val="3328"/>
              </a:lnSpc>
            </a:pPr>
            <a:r>
              <a:rPr lang="en-US" sz="2377">
                <a:solidFill>
                  <a:srgbClr val="000000"/>
                </a:solidFill>
                <a:latin typeface="Open Sauce"/>
                <a:ea typeface="Open Sauce"/>
                <a:cs typeface="Open Sauce"/>
                <a:sym typeface="Open Sauce"/>
              </a:rPr>
              <a:t>from billings;</a:t>
            </a:r>
          </a:p>
          <a:p>
            <a:pPr algn="l">
              <a:lnSpc>
                <a:spcPts val="2908"/>
              </a:lnSpc>
            </a:pPr>
          </a:p>
        </p:txBody>
      </p:sp>
      <p:sp>
        <p:nvSpPr>
          <p:cNvPr name="TextBox 11" id="11"/>
          <p:cNvSpPr txBox="true"/>
          <p:nvPr/>
        </p:nvSpPr>
        <p:spPr>
          <a:xfrm rot="0">
            <a:off x="575604" y="5645234"/>
            <a:ext cx="2370741" cy="505396"/>
          </a:xfrm>
          <a:prstGeom prst="rect">
            <a:avLst/>
          </a:prstGeom>
        </p:spPr>
        <p:txBody>
          <a:bodyPr anchor="t" rtlCol="false" tIns="0" lIns="0" bIns="0" rIns="0">
            <a:spAutoFit/>
          </a:bodyPr>
          <a:lstStyle/>
          <a:p>
            <a:pPr algn="l">
              <a:lnSpc>
                <a:spcPts val="4168"/>
              </a:lnSpc>
            </a:pPr>
            <a:r>
              <a:rPr lang="en-US" sz="2977">
                <a:solidFill>
                  <a:srgbClr val="000000"/>
                </a:solidFill>
                <a:latin typeface="Open Sauce Bold"/>
                <a:ea typeface="Open Sauce Bold"/>
                <a:cs typeface="Open Sauce Bold"/>
                <a:sym typeface="Open Sauce Bold"/>
              </a:rPr>
              <a:t>Result:</a:t>
            </a:r>
          </a:p>
        </p:txBody>
      </p:sp>
      <p:sp>
        <p:nvSpPr>
          <p:cNvPr name="TextBox 12" id="12"/>
          <p:cNvSpPr txBox="true"/>
          <p:nvPr/>
        </p:nvSpPr>
        <p:spPr>
          <a:xfrm rot="0">
            <a:off x="8895632" y="2512890"/>
            <a:ext cx="8658948" cy="388956"/>
          </a:xfrm>
          <a:prstGeom prst="rect">
            <a:avLst/>
          </a:prstGeom>
        </p:spPr>
        <p:txBody>
          <a:bodyPr anchor="t" rtlCol="false" tIns="0" lIns="0" bIns="0" rIns="0">
            <a:spAutoFit/>
          </a:bodyPr>
          <a:lstStyle/>
          <a:p>
            <a:pPr algn="l">
              <a:lnSpc>
                <a:spcPts val="3236"/>
              </a:lnSpc>
            </a:pPr>
            <a:r>
              <a:rPr lang="en-US" sz="2311">
                <a:solidFill>
                  <a:srgbClr val="000000"/>
                </a:solidFill>
                <a:latin typeface="Open Sauce Bold"/>
                <a:ea typeface="Open Sauce Bold"/>
                <a:cs typeface="Open Sauce Bold"/>
                <a:sym typeface="Open Sauce Bold"/>
              </a:rPr>
              <a:t>Displaying average of monthly charges over last 5 months</a:t>
            </a:r>
          </a:p>
        </p:txBody>
      </p:sp>
      <p:sp>
        <p:nvSpPr>
          <p:cNvPr name="TextBox 13" id="13"/>
          <p:cNvSpPr txBox="true"/>
          <p:nvPr/>
        </p:nvSpPr>
        <p:spPr>
          <a:xfrm rot="0">
            <a:off x="8895632" y="3009413"/>
            <a:ext cx="8275254" cy="2917094"/>
          </a:xfrm>
          <a:prstGeom prst="rect">
            <a:avLst/>
          </a:prstGeom>
        </p:spPr>
        <p:txBody>
          <a:bodyPr anchor="t" rtlCol="false" tIns="0" lIns="0" bIns="0" rIns="0">
            <a:spAutoFit/>
          </a:bodyPr>
          <a:lstStyle/>
          <a:p>
            <a:pPr algn="l">
              <a:lnSpc>
                <a:spcPts val="3875"/>
              </a:lnSpc>
            </a:pPr>
            <a:r>
              <a:rPr lang="en-US" sz="2767">
                <a:solidFill>
                  <a:srgbClr val="000000"/>
                </a:solidFill>
                <a:latin typeface="Open Sauce Bold"/>
                <a:ea typeface="Open Sauce Bold"/>
                <a:cs typeface="Open Sauce Bold"/>
                <a:sym typeface="Open Sauce Bold"/>
              </a:rPr>
              <a:t>Query:</a:t>
            </a:r>
          </a:p>
          <a:p>
            <a:pPr algn="l">
              <a:lnSpc>
                <a:spcPts val="3745"/>
              </a:lnSpc>
            </a:pPr>
          </a:p>
          <a:p>
            <a:pPr algn="l">
              <a:lnSpc>
                <a:spcPts val="3221"/>
              </a:lnSpc>
            </a:pPr>
            <a:r>
              <a:rPr lang="en-US" sz="2301">
                <a:solidFill>
                  <a:srgbClr val="000000"/>
                </a:solidFill>
                <a:latin typeface="Open Sauce"/>
                <a:ea typeface="Open Sauce"/>
                <a:cs typeface="Open Sauce"/>
                <a:sym typeface="Open Sauce"/>
              </a:rPr>
              <a:t>select customer_id, monthlycharges,</a:t>
            </a:r>
          </a:p>
          <a:p>
            <a:pPr algn="l">
              <a:lnSpc>
                <a:spcPts val="3221"/>
              </a:lnSpc>
            </a:pPr>
            <a:r>
              <a:rPr lang="en-US" sz="2301">
                <a:solidFill>
                  <a:srgbClr val="000000"/>
                </a:solidFill>
                <a:latin typeface="Open Sauce"/>
                <a:ea typeface="Open Sauce"/>
                <a:cs typeface="Open Sauce"/>
                <a:sym typeface="Open Sauce"/>
              </a:rPr>
              <a:t>      avg(monthlycharges) over (order by billing_id rows between 5 preceding and current row) as moving_average</a:t>
            </a:r>
          </a:p>
          <a:p>
            <a:pPr algn="l">
              <a:lnSpc>
                <a:spcPts val="3221"/>
              </a:lnSpc>
            </a:pPr>
            <a:r>
              <a:rPr lang="en-US" sz="2301">
                <a:solidFill>
                  <a:srgbClr val="000000"/>
                </a:solidFill>
                <a:latin typeface="Open Sauce"/>
                <a:ea typeface="Open Sauce"/>
                <a:cs typeface="Open Sauce"/>
                <a:sym typeface="Open Sauce"/>
              </a:rPr>
              <a:t>from billings;</a:t>
            </a:r>
          </a:p>
          <a:p>
            <a:pPr algn="l">
              <a:lnSpc>
                <a:spcPts val="2701"/>
              </a:lnSpc>
            </a:pPr>
          </a:p>
        </p:txBody>
      </p:sp>
      <p:sp>
        <p:nvSpPr>
          <p:cNvPr name="TextBox 14" id="14"/>
          <p:cNvSpPr txBox="true"/>
          <p:nvPr/>
        </p:nvSpPr>
        <p:spPr>
          <a:xfrm rot="0">
            <a:off x="8895632" y="5645234"/>
            <a:ext cx="2370741" cy="505396"/>
          </a:xfrm>
          <a:prstGeom prst="rect">
            <a:avLst/>
          </a:prstGeom>
        </p:spPr>
        <p:txBody>
          <a:bodyPr anchor="t" rtlCol="false" tIns="0" lIns="0" bIns="0" rIns="0">
            <a:spAutoFit/>
          </a:bodyPr>
          <a:lstStyle/>
          <a:p>
            <a:pPr algn="l">
              <a:lnSpc>
                <a:spcPts val="4168"/>
              </a:lnSpc>
            </a:pPr>
            <a:r>
              <a:rPr lang="en-US" sz="2977">
                <a:solidFill>
                  <a:srgbClr val="000000"/>
                </a:solidFill>
                <a:latin typeface="Open Sauce Bold"/>
                <a:ea typeface="Open Sauce Bold"/>
                <a:cs typeface="Open Sauce Bold"/>
                <a:sym typeface="Open Sauce Bold"/>
              </a:rPr>
              <a:t>Result:</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1294326"/>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C5739"/>
            </a:solidFill>
          </p:spPr>
        </p:sp>
        <p:sp>
          <p:nvSpPr>
            <p:cNvPr name="TextBox 5" id="5"/>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586068" y="-1808676"/>
            <a:ext cx="3172137" cy="4114800"/>
          </a:xfrm>
          <a:custGeom>
            <a:avLst/>
            <a:gdLst/>
            <a:ahLst/>
            <a:cxnLst/>
            <a:rect r="r" b="b" t="t" l="l"/>
            <a:pathLst>
              <a:path h="4114800" w="3172137">
                <a:moveTo>
                  <a:pt x="0" y="0"/>
                </a:moveTo>
                <a:lnTo>
                  <a:pt x="3172136" y="0"/>
                </a:lnTo>
                <a:lnTo>
                  <a:pt x="317213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384715" y="-413585"/>
            <a:ext cx="3806571" cy="2083232"/>
          </a:xfrm>
          <a:custGeom>
            <a:avLst/>
            <a:gdLst/>
            <a:ahLst/>
            <a:cxnLst/>
            <a:rect r="r" b="b" t="t" l="l"/>
            <a:pathLst>
              <a:path h="2083232" w="3806571">
                <a:moveTo>
                  <a:pt x="0" y="0"/>
                </a:moveTo>
                <a:lnTo>
                  <a:pt x="3806570" y="0"/>
                </a:lnTo>
                <a:lnTo>
                  <a:pt x="3806570" y="2083233"/>
                </a:lnTo>
                <a:lnTo>
                  <a:pt x="0" y="20832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3379923" y="2151651"/>
            <a:ext cx="4556018" cy="7106649"/>
          </a:xfrm>
          <a:custGeom>
            <a:avLst/>
            <a:gdLst/>
            <a:ahLst/>
            <a:cxnLst/>
            <a:rect r="r" b="b" t="t" l="l"/>
            <a:pathLst>
              <a:path h="7106649" w="4556018">
                <a:moveTo>
                  <a:pt x="0" y="0"/>
                </a:moveTo>
                <a:lnTo>
                  <a:pt x="4556018" y="0"/>
                </a:lnTo>
                <a:lnTo>
                  <a:pt x="4556018" y="7106649"/>
                </a:lnTo>
                <a:lnTo>
                  <a:pt x="0" y="7106649"/>
                </a:lnTo>
                <a:lnTo>
                  <a:pt x="0" y="0"/>
                </a:lnTo>
                <a:close/>
              </a:path>
            </a:pathLst>
          </a:custGeom>
          <a:blipFill>
            <a:blip r:embed="rId7"/>
            <a:stretch>
              <a:fillRect l="0" t="0" r="0" b="0"/>
            </a:stretch>
          </a:blipFill>
        </p:spPr>
      </p:sp>
      <p:sp>
        <p:nvSpPr>
          <p:cNvPr name="Freeform 9" id="9"/>
          <p:cNvSpPr/>
          <p:nvPr/>
        </p:nvSpPr>
        <p:spPr>
          <a:xfrm flipH="false" flipV="false" rot="0">
            <a:off x="9144000" y="2151651"/>
            <a:ext cx="4585524" cy="7106649"/>
          </a:xfrm>
          <a:custGeom>
            <a:avLst/>
            <a:gdLst/>
            <a:ahLst/>
            <a:cxnLst/>
            <a:rect r="r" b="b" t="t" l="l"/>
            <a:pathLst>
              <a:path h="7106649" w="4585524">
                <a:moveTo>
                  <a:pt x="0" y="0"/>
                </a:moveTo>
                <a:lnTo>
                  <a:pt x="4585524" y="0"/>
                </a:lnTo>
                <a:lnTo>
                  <a:pt x="4585524" y="7106649"/>
                </a:lnTo>
                <a:lnTo>
                  <a:pt x="0" y="7106649"/>
                </a:lnTo>
                <a:lnTo>
                  <a:pt x="0" y="0"/>
                </a:lnTo>
                <a:close/>
              </a:path>
            </a:pathLst>
          </a:custGeom>
          <a:blipFill>
            <a:blip r:embed="rId8"/>
            <a:stretch>
              <a:fillRect l="0" t="0" r="0" b="0"/>
            </a:stretch>
          </a:blipFill>
        </p:spPr>
      </p:sp>
      <p:sp>
        <p:nvSpPr>
          <p:cNvPr name="TextBox 10" id="10"/>
          <p:cNvSpPr txBox="true"/>
          <p:nvPr/>
        </p:nvSpPr>
        <p:spPr>
          <a:xfrm rot="0">
            <a:off x="13422042" y="7421816"/>
            <a:ext cx="2302097" cy="304800"/>
          </a:xfrm>
          <a:prstGeom prst="rect">
            <a:avLst/>
          </a:prstGeom>
        </p:spPr>
        <p:txBody>
          <a:bodyPr anchor="t" rtlCol="false" tIns="0" lIns="0" bIns="0" rIns="0">
            <a:spAutoFit/>
          </a:bodyPr>
          <a:lstStyle/>
          <a:p>
            <a:pPr algn="ctr">
              <a:lnSpc>
                <a:spcPts val="2464"/>
              </a:lnSpc>
            </a:pPr>
            <a:r>
              <a:rPr lang="en-US" sz="2053" spc="102">
                <a:solidFill>
                  <a:srgbClr val="FFFBFB"/>
                </a:solidFill>
                <a:latin typeface="Open Sauce"/>
                <a:ea typeface="Open Sauce"/>
                <a:cs typeface="Open Sauce"/>
                <a:sym typeface="Open Sauce"/>
              </a:rPr>
              <a:t>Manager</a:t>
            </a:r>
          </a:p>
        </p:txBody>
      </p:sp>
      <p:sp>
        <p:nvSpPr>
          <p:cNvPr name="TextBox 11" id="11"/>
          <p:cNvSpPr txBox="true"/>
          <p:nvPr/>
        </p:nvSpPr>
        <p:spPr>
          <a:xfrm rot="0">
            <a:off x="5221200" y="277299"/>
            <a:ext cx="7845600" cy="872303"/>
          </a:xfrm>
          <a:prstGeom prst="rect">
            <a:avLst/>
          </a:prstGeom>
        </p:spPr>
        <p:txBody>
          <a:bodyPr anchor="t" rtlCol="false" tIns="0" lIns="0" bIns="0" rIns="0">
            <a:spAutoFit/>
          </a:bodyPr>
          <a:lstStyle/>
          <a:p>
            <a:pPr algn="ctr" marL="0" indent="0" lvl="0">
              <a:lnSpc>
                <a:spcPts val="5862"/>
              </a:lnSpc>
              <a:spcBef>
                <a:spcPct val="0"/>
              </a:spcBef>
            </a:pPr>
            <a:r>
              <a:rPr lang="en-US" sz="5921" spc="207">
                <a:solidFill>
                  <a:srgbClr val="FFFFFF"/>
                </a:solidFill>
                <a:latin typeface="Codec Pro ExtraBold"/>
                <a:ea typeface="Codec Pro ExtraBold"/>
                <a:cs typeface="Codec Pro ExtraBold"/>
                <a:sym typeface="Codec Pro ExtraBold"/>
              </a:rPr>
              <a:t>Model Deployment</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TextBox 3" id="3"/>
          <p:cNvSpPr txBox="true"/>
          <p:nvPr/>
        </p:nvSpPr>
        <p:spPr>
          <a:xfrm rot="0">
            <a:off x="3463770" y="3793552"/>
            <a:ext cx="6729170" cy="2109738"/>
          </a:xfrm>
          <a:prstGeom prst="rect">
            <a:avLst/>
          </a:prstGeom>
        </p:spPr>
        <p:txBody>
          <a:bodyPr anchor="t" rtlCol="false" tIns="0" lIns="0" bIns="0" rIns="0">
            <a:spAutoFit/>
          </a:bodyPr>
          <a:lstStyle/>
          <a:p>
            <a:pPr algn="ctr" marL="0" indent="0" lvl="0">
              <a:lnSpc>
                <a:spcPts val="7602"/>
              </a:lnSpc>
            </a:pPr>
            <a:r>
              <a:rPr lang="en-US" sz="8174" spc="882">
                <a:solidFill>
                  <a:srgbClr val="231F20"/>
                </a:solidFill>
                <a:latin typeface="Codec Pro ExtraBold"/>
                <a:ea typeface="Codec Pro ExtraBold"/>
                <a:cs typeface="Codec Pro ExtraBold"/>
                <a:sym typeface="Codec Pro ExtraBold"/>
              </a:rPr>
              <a:t>THANK YOU</a:t>
            </a:r>
          </a:p>
        </p:txBody>
      </p:sp>
      <p:grpSp>
        <p:nvGrpSpPr>
          <p:cNvPr name="Group 4" id="4"/>
          <p:cNvGrpSpPr>
            <a:grpSpLocks noChangeAspect="true"/>
          </p:cNvGrpSpPr>
          <p:nvPr/>
        </p:nvGrpSpPr>
        <p:grpSpPr>
          <a:xfrm rot="0">
            <a:off x="9684427" y="0"/>
            <a:ext cx="8603573" cy="10287000"/>
            <a:chOff x="0" y="0"/>
            <a:chExt cx="8603361" cy="10286746"/>
          </a:xfrm>
        </p:grpSpPr>
        <p:sp>
          <p:nvSpPr>
            <p:cNvPr name="Freeform 5" id="5"/>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3"/>
              <a:stretch>
                <a:fillRect l="-39675" t="0" r="-39675" b="0"/>
              </a:stretch>
            </a:blipFill>
          </p:spPr>
        </p:sp>
      </p:grpSp>
      <p:grpSp>
        <p:nvGrpSpPr>
          <p:cNvPr name="Group 6" id="6"/>
          <p:cNvGrpSpPr/>
          <p:nvPr/>
        </p:nvGrpSpPr>
        <p:grpSpPr>
          <a:xfrm rot="826432">
            <a:off x="-18353104" y="-3567159"/>
            <a:ext cx="21026341" cy="12831921"/>
            <a:chOff x="0" y="0"/>
            <a:chExt cx="5537802" cy="3379601"/>
          </a:xfrm>
        </p:grpSpPr>
        <p:sp>
          <p:nvSpPr>
            <p:cNvPr name="Freeform 7" id="7"/>
            <p:cNvSpPr/>
            <p:nvPr/>
          </p:nvSpPr>
          <p:spPr>
            <a:xfrm flipH="false" flipV="false" rot="0">
              <a:off x="0" y="0"/>
              <a:ext cx="5537802" cy="3379601"/>
            </a:xfrm>
            <a:custGeom>
              <a:avLst/>
              <a:gdLst/>
              <a:ahLst/>
              <a:cxnLst/>
              <a:rect r="r" b="b" t="t" l="l"/>
              <a:pathLst>
                <a:path h="3379601" w="5537802">
                  <a:moveTo>
                    <a:pt x="0" y="0"/>
                  </a:moveTo>
                  <a:lnTo>
                    <a:pt x="5537802" y="0"/>
                  </a:lnTo>
                  <a:lnTo>
                    <a:pt x="5537802" y="3379601"/>
                  </a:lnTo>
                  <a:lnTo>
                    <a:pt x="0" y="3379601"/>
                  </a:lnTo>
                  <a:close/>
                </a:path>
              </a:pathLst>
            </a:custGeom>
            <a:solidFill>
              <a:srgbClr val="1C5739"/>
            </a:solidFill>
          </p:spPr>
        </p:sp>
        <p:sp>
          <p:nvSpPr>
            <p:cNvPr name="TextBox 8" id="8"/>
            <p:cNvSpPr txBox="true"/>
            <p:nvPr/>
          </p:nvSpPr>
          <p:spPr>
            <a:xfrm>
              <a:off x="0" y="-19050"/>
              <a:ext cx="5537802" cy="3398651"/>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773821">
            <a:off x="10036024" y="4365564"/>
            <a:ext cx="313833" cy="8482349"/>
            <a:chOff x="0" y="0"/>
            <a:chExt cx="82656" cy="2234034"/>
          </a:xfrm>
        </p:grpSpPr>
        <p:sp>
          <p:nvSpPr>
            <p:cNvPr name="Freeform 10" id="10"/>
            <p:cNvSpPr/>
            <p:nvPr/>
          </p:nvSpPr>
          <p:spPr>
            <a:xfrm flipH="false" flipV="false" rot="0">
              <a:off x="0" y="0"/>
              <a:ext cx="82656" cy="2234034"/>
            </a:xfrm>
            <a:custGeom>
              <a:avLst/>
              <a:gdLst/>
              <a:ahLst/>
              <a:cxnLst/>
              <a:rect r="r" b="b" t="t" l="l"/>
              <a:pathLst>
                <a:path h="2234034" w="82656">
                  <a:moveTo>
                    <a:pt x="0" y="0"/>
                  </a:moveTo>
                  <a:lnTo>
                    <a:pt x="82656" y="0"/>
                  </a:lnTo>
                  <a:lnTo>
                    <a:pt x="82656" y="2234034"/>
                  </a:lnTo>
                  <a:lnTo>
                    <a:pt x="0" y="2234034"/>
                  </a:lnTo>
                  <a:close/>
                </a:path>
              </a:pathLst>
            </a:custGeom>
            <a:solidFill>
              <a:srgbClr val="1C5739"/>
            </a:solidFill>
          </p:spPr>
        </p:sp>
        <p:sp>
          <p:nvSpPr>
            <p:cNvPr name="TextBox 11" id="11"/>
            <p:cNvSpPr txBox="true"/>
            <p:nvPr/>
          </p:nvSpPr>
          <p:spPr>
            <a:xfrm>
              <a:off x="0" y="-19050"/>
              <a:ext cx="82656" cy="2253084"/>
            </a:xfrm>
            <a:prstGeom prst="rect">
              <a:avLst/>
            </a:prstGeom>
          </p:spPr>
          <p:txBody>
            <a:bodyPr anchor="ctr" rtlCol="false" tIns="50800" lIns="50800" bIns="50800" rIns="50800"/>
            <a:lstStyle/>
            <a:p>
              <a:pPr algn="ctr">
                <a:lnSpc>
                  <a:spcPts val="2859"/>
                </a:lnSpc>
              </a:pPr>
            </a:p>
          </p:txBody>
        </p:sp>
      </p:grpSp>
      <p:grpSp>
        <p:nvGrpSpPr>
          <p:cNvPr name="Group 12" id="12"/>
          <p:cNvGrpSpPr/>
          <p:nvPr/>
        </p:nvGrpSpPr>
        <p:grpSpPr>
          <a:xfrm rot="773821">
            <a:off x="3741572" y="-4834013"/>
            <a:ext cx="313833" cy="8482349"/>
            <a:chOff x="0" y="0"/>
            <a:chExt cx="82656" cy="2234034"/>
          </a:xfrm>
        </p:grpSpPr>
        <p:sp>
          <p:nvSpPr>
            <p:cNvPr name="Freeform 13" id="13"/>
            <p:cNvSpPr/>
            <p:nvPr/>
          </p:nvSpPr>
          <p:spPr>
            <a:xfrm flipH="false" flipV="false" rot="0">
              <a:off x="0" y="0"/>
              <a:ext cx="82656" cy="2234034"/>
            </a:xfrm>
            <a:custGeom>
              <a:avLst/>
              <a:gdLst/>
              <a:ahLst/>
              <a:cxnLst/>
              <a:rect r="r" b="b" t="t" l="l"/>
              <a:pathLst>
                <a:path h="2234034" w="82656">
                  <a:moveTo>
                    <a:pt x="0" y="0"/>
                  </a:moveTo>
                  <a:lnTo>
                    <a:pt x="82656" y="0"/>
                  </a:lnTo>
                  <a:lnTo>
                    <a:pt x="82656" y="2234034"/>
                  </a:lnTo>
                  <a:lnTo>
                    <a:pt x="0" y="2234034"/>
                  </a:lnTo>
                  <a:close/>
                </a:path>
              </a:pathLst>
            </a:custGeom>
            <a:solidFill>
              <a:srgbClr val="397D5A"/>
            </a:solidFill>
          </p:spPr>
        </p:sp>
        <p:sp>
          <p:nvSpPr>
            <p:cNvPr name="TextBox 14" id="14"/>
            <p:cNvSpPr txBox="true"/>
            <p:nvPr/>
          </p:nvSpPr>
          <p:spPr>
            <a:xfrm>
              <a:off x="0" y="-19050"/>
              <a:ext cx="82656" cy="2253084"/>
            </a:xfrm>
            <a:prstGeom prst="rect">
              <a:avLst/>
            </a:prstGeom>
          </p:spPr>
          <p:txBody>
            <a:bodyPr anchor="ctr" rtlCol="false" tIns="50800" lIns="50800" bIns="50800" rIns="50800"/>
            <a:lstStyle/>
            <a:p>
              <a:pPr algn="ctr">
                <a:lnSpc>
                  <a:spcPts val="2859"/>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3416434" y="76690"/>
            <a:ext cx="12035667" cy="1711275"/>
          </a:xfrm>
          <a:prstGeom prst="rect">
            <a:avLst/>
          </a:prstGeom>
        </p:spPr>
        <p:txBody>
          <a:bodyPr anchor="t" rtlCol="false" tIns="0" lIns="0" bIns="0" rIns="0">
            <a:spAutoFit/>
          </a:bodyPr>
          <a:lstStyle/>
          <a:p>
            <a:pPr algn="ctr">
              <a:lnSpc>
                <a:spcPts val="12844"/>
              </a:lnSpc>
            </a:pPr>
            <a:r>
              <a:rPr lang="en-US" sz="9307" spc="912">
                <a:solidFill>
                  <a:srgbClr val="FFFFFF"/>
                </a:solidFill>
                <a:latin typeface="Codec Pro ExtraBold"/>
                <a:ea typeface="Codec Pro ExtraBold"/>
                <a:cs typeface="Codec Pro ExtraBold"/>
                <a:sym typeface="Codec Pro ExtraBold"/>
              </a:rPr>
              <a:t>INTRODUCTION</a:t>
            </a:r>
          </a:p>
        </p:txBody>
      </p:sp>
      <p:sp>
        <p:nvSpPr>
          <p:cNvPr name="TextBox 4" id="4"/>
          <p:cNvSpPr txBox="true"/>
          <p:nvPr/>
        </p:nvSpPr>
        <p:spPr>
          <a:xfrm rot="0">
            <a:off x="885651" y="1949594"/>
            <a:ext cx="17097233" cy="2194809"/>
          </a:xfrm>
          <a:prstGeom prst="rect">
            <a:avLst/>
          </a:prstGeom>
        </p:spPr>
        <p:txBody>
          <a:bodyPr anchor="t" rtlCol="false" tIns="0" lIns="0" bIns="0" rIns="0">
            <a:spAutoFit/>
          </a:bodyPr>
          <a:lstStyle/>
          <a:p>
            <a:pPr algn="ctr">
              <a:lnSpc>
                <a:spcPts val="4354"/>
              </a:lnSpc>
            </a:pPr>
            <a:r>
              <a:rPr lang="en-US" sz="3155" spc="309">
                <a:solidFill>
                  <a:srgbClr val="F5FFF5"/>
                </a:solidFill>
                <a:latin typeface="Open Sauce"/>
                <a:ea typeface="Open Sauce"/>
                <a:cs typeface="Open Sauce"/>
                <a:sym typeface="Open Sauce"/>
              </a:rPr>
              <a:t>Churn prediction is the process of identifying the clients who are most likely to stop using a service or to cancel their subscription. For many firms, this is an important prediction because it is difficult to get new customers than to keep existing ones. </a:t>
            </a:r>
          </a:p>
        </p:txBody>
      </p:sp>
      <p:sp>
        <p:nvSpPr>
          <p:cNvPr name="Freeform 5" id="5"/>
          <p:cNvSpPr/>
          <p:nvPr/>
        </p:nvSpPr>
        <p:spPr>
          <a:xfrm flipH="true" flipV="true" rot="0">
            <a:off x="-5310642" y="-1369128"/>
            <a:ext cx="7602505" cy="6745495"/>
          </a:xfrm>
          <a:custGeom>
            <a:avLst/>
            <a:gdLst/>
            <a:ahLst/>
            <a:cxnLst/>
            <a:rect r="r" b="b" t="t" l="l"/>
            <a:pathLst>
              <a:path h="6745495" w="7602505">
                <a:moveTo>
                  <a:pt x="7602505" y="6745495"/>
                </a:moveTo>
                <a:lnTo>
                  <a:pt x="0" y="6745495"/>
                </a:lnTo>
                <a:lnTo>
                  <a:pt x="0" y="0"/>
                </a:lnTo>
                <a:lnTo>
                  <a:pt x="7602505" y="0"/>
                </a:lnTo>
                <a:lnTo>
                  <a:pt x="7602505" y="6745495"/>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true" flipV="false" rot="0">
            <a:off x="15127002" y="5808819"/>
            <a:ext cx="7602505" cy="6745495"/>
          </a:xfrm>
          <a:custGeom>
            <a:avLst/>
            <a:gdLst/>
            <a:ahLst/>
            <a:cxnLst/>
            <a:rect r="r" b="b" t="t" l="l"/>
            <a:pathLst>
              <a:path h="6745495" w="7602505">
                <a:moveTo>
                  <a:pt x="7602505" y="0"/>
                </a:moveTo>
                <a:lnTo>
                  <a:pt x="0" y="0"/>
                </a:lnTo>
                <a:lnTo>
                  <a:pt x="0" y="6745496"/>
                </a:lnTo>
                <a:lnTo>
                  <a:pt x="7602505" y="6745496"/>
                </a:lnTo>
                <a:lnTo>
                  <a:pt x="760250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648718" y="4706378"/>
            <a:ext cx="16122631" cy="669990"/>
          </a:xfrm>
          <a:prstGeom prst="rect">
            <a:avLst/>
          </a:prstGeom>
        </p:spPr>
        <p:txBody>
          <a:bodyPr anchor="t" rtlCol="false" tIns="0" lIns="0" bIns="0" rIns="0">
            <a:spAutoFit/>
          </a:bodyPr>
          <a:lstStyle/>
          <a:p>
            <a:pPr algn="ctr">
              <a:lnSpc>
                <a:spcPts val="4979"/>
              </a:lnSpc>
            </a:pPr>
            <a:r>
              <a:rPr lang="en-US" sz="3608" spc="353">
                <a:solidFill>
                  <a:srgbClr val="FFFFFF"/>
                </a:solidFill>
                <a:latin typeface="Codec Pro ExtraBold"/>
                <a:ea typeface="Codec Pro ExtraBold"/>
                <a:cs typeface="Codec Pro ExtraBold"/>
                <a:sym typeface="Codec Pro ExtraBold"/>
              </a:rPr>
              <a:t>WHY CHURN PREDICTION IS IMPORTANT ?</a:t>
            </a:r>
          </a:p>
        </p:txBody>
      </p:sp>
      <p:sp>
        <p:nvSpPr>
          <p:cNvPr name="TextBox 8" id="8"/>
          <p:cNvSpPr txBox="true"/>
          <p:nvPr/>
        </p:nvSpPr>
        <p:spPr>
          <a:xfrm rot="0">
            <a:off x="885651" y="5629304"/>
            <a:ext cx="13175981" cy="1806989"/>
          </a:xfrm>
          <a:prstGeom prst="rect">
            <a:avLst/>
          </a:prstGeom>
        </p:spPr>
        <p:txBody>
          <a:bodyPr anchor="t" rtlCol="false" tIns="0" lIns="0" bIns="0" rIns="0">
            <a:spAutoFit/>
          </a:bodyPr>
          <a:lstStyle/>
          <a:p>
            <a:pPr algn="ctr" marL="565824" indent="-282912" lvl="1">
              <a:lnSpc>
                <a:spcPts val="3616"/>
              </a:lnSpc>
              <a:buFont typeface="Arial"/>
              <a:buChar char="•"/>
            </a:pPr>
            <a:r>
              <a:rPr lang="en-US" sz="2620" spc="256">
                <a:solidFill>
                  <a:srgbClr val="F5FFF5"/>
                </a:solidFill>
                <a:latin typeface="Open Sauce Bold"/>
                <a:ea typeface="Open Sauce Bold"/>
                <a:cs typeface="Open Sauce Bold"/>
                <a:sym typeface="Open Sauce Bold"/>
              </a:rPr>
              <a:t>A way to improve products or services.</a:t>
            </a:r>
          </a:p>
          <a:p>
            <a:pPr algn="ctr" marL="565824" indent="-282912" lvl="1">
              <a:lnSpc>
                <a:spcPts val="3616"/>
              </a:lnSpc>
              <a:buFont typeface="Arial"/>
              <a:buChar char="•"/>
            </a:pPr>
            <a:r>
              <a:rPr lang="en-US" sz="2620" spc="256">
                <a:solidFill>
                  <a:srgbClr val="F5FFF5"/>
                </a:solidFill>
                <a:latin typeface="Open Sauce Bold"/>
                <a:ea typeface="Open Sauce Bold"/>
                <a:cs typeface="Open Sauce Bold"/>
                <a:sym typeface="Open Sauce Bold"/>
              </a:rPr>
              <a:t>Understanding churn helps in retaining valuable customers.</a:t>
            </a:r>
          </a:p>
          <a:p>
            <a:pPr algn="ctr" marL="565824" indent="-282912" lvl="1">
              <a:lnSpc>
                <a:spcPts val="3616"/>
              </a:lnSpc>
              <a:buFont typeface="Arial"/>
              <a:buChar char="•"/>
            </a:pPr>
            <a:r>
              <a:rPr lang="en-US" sz="2620" spc="256">
                <a:solidFill>
                  <a:srgbClr val="F5FFF5"/>
                </a:solidFill>
                <a:latin typeface="Open Sauce Bold"/>
                <a:ea typeface="Open Sauce Bold"/>
                <a:cs typeface="Open Sauce Bold"/>
                <a:sym typeface="Open Sauce Bold"/>
              </a:rPr>
              <a:t>Improves customer satisfaction.</a:t>
            </a:r>
          </a:p>
          <a:p>
            <a:pPr algn="ctr" marL="565824" indent="-282912" lvl="1">
              <a:lnSpc>
                <a:spcPts val="3616"/>
              </a:lnSpc>
              <a:buFont typeface="Arial"/>
              <a:buChar char="•"/>
            </a:pPr>
            <a:r>
              <a:rPr lang="en-US" sz="2620" spc="256">
                <a:solidFill>
                  <a:srgbClr val="F5FFF5"/>
                </a:solidFill>
                <a:latin typeface="Open Sauce Bold"/>
                <a:ea typeface="Open Sauce Bold"/>
                <a:cs typeface="Open Sauce Bold"/>
                <a:sym typeface="Open Sauce Bold"/>
              </a:rPr>
              <a:t>Increases overall profitability.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5348956" y="-1885376"/>
            <a:ext cx="4687320" cy="4687320"/>
          </a:xfrm>
          <a:custGeom>
            <a:avLst/>
            <a:gdLst/>
            <a:ahLst/>
            <a:cxnLst/>
            <a:rect r="r" b="b" t="t" l="l"/>
            <a:pathLst>
              <a:path h="4687320" w="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48276" y="-1885376"/>
            <a:ext cx="4687320" cy="4687320"/>
          </a:xfrm>
          <a:custGeom>
            <a:avLst/>
            <a:gdLst/>
            <a:ahLst/>
            <a:cxnLst/>
            <a:rect r="r" b="b" t="t" l="l"/>
            <a:pathLst>
              <a:path h="4687320" w="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14682" y="458284"/>
            <a:ext cx="17858636" cy="1637871"/>
            <a:chOff x="0" y="0"/>
            <a:chExt cx="1358954" cy="124634"/>
          </a:xfrm>
        </p:grpSpPr>
        <p:sp>
          <p:nvSpPr>
            <p:cNvPr name="Freeform 5" id="5"/>
            <p:cNvSpPr/>
            <p:nvPr/>
          </p:nvSpPr>
          <p:spPr>
            <a:xfrm flipH="false" flipV="false" rot="0">
              <a:off x="0" y="0"/>
              <a:ext cx="1358954" cy="124634"/>
            </a:xfrm>
            <a:custGeom>
              <a:avLst/>
              <a:gdLst/>
              <a:ahLst/>
              <a:cxnLst/>
              <a:rect r="r" b="b" t="t" l="l"/>
              <a:pathLst>
                <a:path h="124634" w="1358954">
                  <a:moveTo>
                    <a:pt x="0" y="0"/>
                  </a:moveTo>
                  <a:lnTo>
                    <a:pt x="1358954" y="0"/>
                  </a:lnTo>
                  <a:lnTo>
                    <a:pt x="1358954" y="124634"/>
                  </a:lnTo>
                  <a:lnTo>
                    <a:pt x="0" y="124634"/>
                  </a:lnTo>
                  <a:close/>
                </a:path>
              </a:pathLst>
            </a:custGeom>
            <a:solidFill>
              <a:srgbClr val="1C5739"/>
            </a:solidFill>
            <a:ln cap="sq">
              <a:noFill/>
              <a:prstDash val="solid"/>
              <a:miter/>
            </a:ln>
          </p:spPr>
        </p:sp>
        <p:sp>
          <p:nvSpPr>
            <p:cNvPr name="TextBox 6" id="6"/>
            <p:cNvSpPr txBox="true"/>
            <p:nvPr/>
          </p:nvSpPr>
          <p:spPr>
            <a:xfrm>
              <a:off x="0" y="-19050"/>
              <a:ext cx="1358954" cy="143684"/>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7" id="7"/>
          <p:cNvSpPr txBox="true"/>
          <p:nvPr/>
        </p:nvSpPr>
        <p:spPr>
          <a:xfrm rot="0">
            <a:off x="2673349" y="384879"/>
            <a:ext cx="13219958" cy="1711275"/>
          </a:xfrm>
          <a:prstGeom prst="rect">
            <a:avLst/>
          </a:prstGeom>
        </p:spPr>
        <p:txBody>
          <a:bodyPr anchor="t" rtlCol="false" tIns="0" lIns="0" bIns="0" rIns="0">
            <a:spAutoFit/>
          </a:bodyPr>
          <a:lstStyle/>
          <a:p>
            <a:pPr algn="ctr">
              <a:lnSpc>
                <a:spcPts val="12844"/>
              </a:lnSpc>
            </a:pPr>
            <a:r>
              <a:rPr lang="en-US" sz="9307" spc="912">
                <a:solidFill>
                  <a:srgbClr val="FFFFFF"/>
                </a:solidFill>
                <a:latin typeface="Codec Pro ExtraBold"/>
                <a:ea typeface="Codec Pro ExtraBold"/>
                <a:cs typeface="Codec Pro ExtraBold"/>
                <a:sym typeface="Codec Pro ExtraBold"/>
              </a:rPr>
              <a:t>OVERVIEW</a:t>
            </a:r>
          </a:p>
        </p:txBody>
      </p:sp>
      <p:sp>
        <p:nvSpPr>
          <p:cNvPr name="TextBox 8" id="8"/>
          <p:cNvSpPr txBox="true"/>
          <p:nvPr/>
        </p:nvSpPr>
        <p:spPr>
          <a:xfrm rot="0">
            <a:off x="595384" y="2873803"/>
            <a:ext cx="17097233" cy="1093718"/>
          </a:xfrm>
          <a:prstGeom prst="rect">
            <a:avLst/>
          </a:prstGeom>
        </p:spPr>
        <p:txBody>
          <a:bodyPr anchor="t" rtlCol="false" tIns="0" lIns="0" bIns="0" rIns="0">
            <a:spAutoFit/>
          </a:bodyPr>
          <a:lstStyle/>
          <a:p>
            <a:pPr algn="ctr">
              <a:lnSpc>
                <a:spcPts val="2975"/>
              </a:lnSpc>
            </a:pPr>
            <a:r>
              <a:rPr lang="en-US" sz="2155" spc="211">
                <a:solidFill>
                  <a:srgbClr val="1C5739"/>
                </a:solidFill>
                <a:latin typeface="Open Sauce Bold"/>
                <a:ea typeface="Open Sauce Bold"/>
                <a:cs typeface="Open Sauce Bold"/>
                <a:sym typeface="Open Sauce Bold"/>
              </a:rPr>
              <a:t>The aim of this project is to determine how various factors including gender,partner, dependents, tenure, account information, services etc affect customer churn and then develop a predictive model to identify customers who are likely to churn, and manage the data using SQL.</a:t>
            </a:r>
          </a:p>
        </p:txBody>
      </p:sp>
      <p:sp>
        <p:nvSpPr>
          <p:cNvPr name="TextBox 9" id="9"/>
          <p:cNvSpPr txBox="true"/>
          <p:nvPr/>
        </p:nvSpPr>
        <p:spPr>
          <a:xfrm rot="0">
            <a:off x="595384" y="5321691"/>
            <a:ext cx="17097233" cy="1477004"/>
          </a:xfrm>
          <a:prstGeom prst="rect">
            <a:avLst/>
          </a:prstGeom>
        </p:spPr>
        <p:txBody>
          <a:bodyPr anchor="t" rtlCol="false" tIns="0" lIns="0" bIns="0" rIns="0">
            <a:spAutoFit/>
          </a:bodyPr>
          <a:lstStyle/>
          <a:p>
            <a:pPr algn="ctr">
              <a:lnSpc>
                <a:spcPts val="2837"/>
              </a:lnSpc>
            </a:pPr>
          </a:p>
          <a:p>
            <a:pPr algn="ctr" marL="487027" indent="-243513" lvl="1">
              <a:lnSpc>
                <a:spcPts val="3113"/>
              </a:lnSpc>
              <a:buFont typeface="Arial"/>
              <a:buChar char="•"/>
            </a:pPr>
            <a:r>
              <a:rPr lang="en-US" sz="2255" spc="221">
                <a:solidFill>
                  <a:srgbClr val="1C5739"/>
                </a:solidFill>
                <a:latin typeface="Open Sauce Bold"/>
                <a:ea typeface="Open Sauce Bold"/>
                <a:cs typeface="Open Sauce Bold"/>
                <a:sym typeface="Open Sauce Bold"/>
              </a:rPr>
              <a:t>Services Subscribed by Customers :</a:t>
            </a:r>
            <a:r>
              <a:rPr lang="en-US" sz="2255" spc="221">
                <a:solidFill>
                  <a:srgbClr val="1C5739"/>
                </a:solidFill>
                <a:latin typeface="Open Sauce"/>
                <a:ea typeface="Open Sauce"/>
                <a:cs typeface="Open Sauce"/>
                <a:sym typeface="Open Sauce"/>
              </a:rPr>
              <a:t>[Phone Service ,Multiple Lines,Internet Service,Online Security,Online Backup,Device Protection,Tech Support,Streaming TV,Streaming Movies]</a:t>
            </a:r>
          </a:p>
          <a:p>
            <a:pPr algn="ctr">
              <a:lnSpc>
                <a:spcPts val="2837"/>
              </a:lnSpc>
            </a:pPr>
          </a:p>
        </p:txBody>
      </p:sp>
      <p:sp>
        <p:nvSpPr>
          <p:cNvPr name="TextBox 10" id="10"/>
          <p:cNvSpPr txBox="true"/>
          <p:nvPr/>
        </p:nvSpPr>
        <p:spPr>
          <a:xfrm rot="0">
            <a:off x="-2050154" y="4316420"/>
            <a:ext cx="13521836" cy="1043371"/>
          </a:xfrm>
          <a:prstGeom prst="rect">
            <a:avLst/>
          </a:prstGeom>
        </p:spPr>
        <p:txBody>
          <a:bodyPr anchor="t" rtlCol="false" tIns="0" lIns="0" bIns="0" rIns="0">
            <a:spAutoFit/>
          </a:bodyPr>
          <a:lstStyle/>
          <a:p>
            <a:pPr algn="ctr">
              <a:lnSpc>
                <a:spcPts val="7739"/>
              </a:lnSpc>
            </a:pPr>
            <a:r>
              <a:rPr lang="en-US" sz="5608" spc="549">
                <a:solidFill>
                  <a:srgbClr val="1C5739"/>
                </a:solidFill>
                <a:latin typeface="Codec Pro ExtraBold"/>
                <a:ea typeface="Codec Pro ExtraBold"/>
                <a:cs typeface="Codec Pro ExtraBold"/>
                <a:sym typeface="Codec Pro ExtraBold"/>
              </a:rPr>
              <a:t>DATA DESCRIPTION</a:t>
            </a:r>
          </a:p>
        </p:txBody>
      </p:sp>
      <p:sp>
        <p:nvSpPr>
          <p:cNvPr name="TextBox 11" id="11"/>
          <p:cNvSpPr txBox="true"/>
          <p:nvPr/>
        </p:nvSpPr>
        <p:spPr>
          <a:xfrm rot="0">
            <a:off x="595384" y="6588717"/>
            <a:ext cx="13590804" cy="1086479"/>
          </a:xfrm>
          <a:prstGeom prst="rect">
            <a:avLst/>
          </a:prstGeom>
        </p:spPr>
        <p:txBody>
          <a:bodyPr anchor="t" rtlCol="false" tIns="0" lIns="0" bIns="0" rIns="0">
            <a:spAutoFit/>
          </a:bodyPr>
          <a:lstStyle/>
          <a:p>
            <a:pPr algn="ctr">
              <a:lnSpc>
                <a:spcPts val="2837"/>
              </a:lnSpc>
            </a:pPr>
          </a:p>
          <a:p>
            <a:pPr algn="ctr" marL="487027" indent="-243513" lvl="1">
              <a:lnSpc>
                <a:spcPts val="3113"/>
              </a:lnSpc>
              <a:buFont typeface="Arial"/>
              <a:buChar char="•"/>
            </a:pPr>
            <a:r>
              <a:rPr lang="en-US" sz="2255" spc="221">
                <a:solidFill>
                  <a:srgbClr val="1C5739"/>
                </a:solidFill>
                <a:latin typeface="Open Sauce Bold"/>
                <a:ea typeface="Open Sauce Bold"/>
                <a:cs typeface="Open Sauce Bold"/>
                <a:sym typeface="Open Sauce Bold"/>
              </a:rPr>
              <a:t>Customer Demographics </a:t>
            </a:r>
            <a:r>
              <a:rPr lang="en-US" sz="2255" spc="221">
                <a:solidFill>
                  <a:srgbClr val="1C5739"/>
                </a:solidFill>
                <a:latin typeface="Open Sauce Bold"/>
                <a:ea typeface="Open Sauce Bold"/>
                <a:cs typeface="Open Sauce Bold"/>
                <a:sym typeface="Open Sauce Bold"/>
              </a:rPr>
              <a:t>:</a:t>
            </a:r>
            <a:r>
              <a:rPr lang="en-US" sz="2255" spc="221">
                <a:solidFill>
                  <a:srgbClr val="1C5739"/>
                </a:solidFill>
                <a:latin typeface="Open Sauce"/>
                <a:ea typeface="Open Sauce"/>
                <a:cs typeface="Open Sauce"/>
                <a:sym typeface="Open Sauce"/>
              </a:rPr>
              <a:t>[Partner,Dependents,Senior Citizen,Gender]</a:t>
            </a:r>
          </a:p>
          <a:p>
            <a:pPr algn="ctr">
              <a:lnSpc>
                <a:spcPts val="2837"/>
              </a:lnSpc>
            </a:pPr>
          </a:p>
        </p:txBody>
      </p:sp>
      <p:sp>
        <p:nvSpPr>
          <p:cNvPr name="TextBox 12" id="12"/>
          <p:cNvSpPr txBox="true"/>
          <p:nvPr/>
        </p:nvSpPr>
        <p:spPr>
          <a:xfrm rot="0">
            <a:off x="595384" y="7741872"/>
            <a:ext cx="15680728" cy="1477004"/>
          </a:xfrm>
          <a:prstGeom prst="rect">
            <a:avLst/>
          </a:prstGeom>
        </p:spPr>
        <p:txBody>
          <a:bodyPr anchor="t" rtlCol="false" tIns="0" lIns="0" bIns="0" rIns="0">
            <a:spAutoFit/>
          </a:bodyPr>
          <a:lstStyle/>
          <a:p>
            <a:pPr algn="ctr">
              <a:lnSpc>
                <a:spcPts val="2837"/>
              </a:lnSpc>
            </a:pPr>
          </a:p>
          <a:p>
            <a:pPr algn="ctr" marL="487027" indent="-243513" lvl="1">
              <a:lnSpc>
                <a:spcPts val="3113"/>
              </a:lnSpc>
              <a:buFont typeface="Arial"/>
              <a:buChar char="•"/>
            </a:pPr>
            <a:r>
              <a:rPr lang="en-US" sz="2255" spc="221">
                <a:solidFill>
                  <a:srgbClr val="1C5739"/>
                </a:solidFill>
                <a:latin typeface="Open Sauce Bold"/>
                <a:ea typeface="Open Sauce Bold"/>
                <a:cs typeface="Open Sauce Bold"/>
                <a:sym typeface="Open Sauce Bold"/>
              </a:rPr>
              <a:t>Account Information </a:t>
            </a:r>
            <a:r>
              <a:rPr lang="en-US" sz="2255" spc="221">
                <a:solidFill>
                  <a:srgbClr val="1C5739"/>
                </a:solidFill>
                <a:latin typeface="Open Sauce Bold"/>
                <a:ea typeface="Open Sauce Bold"/>
                <a:cs typeface="Open Sauce Bold"/>
                <a:sym typeface="Open Sauce Bold"/>
              </a:rPr>
              <a:t>:</a:t>
            </a:r>
            <a:r>
              <a:rPr lang="en-US" sz="2255" spc="221">
                <a:solidFill>
                  <a:srgbClr val="1C5739"/>
                </a:solidFill>
                <a:latin typeface="Open Sauce"/>
                <a:ea typeface="Open Sauce"/>
                <a:cs typeface="Open Sauce"/>
                <a:sym typeface="Open Sauce"/>
              </a:rPr>
              <a:t>[Tenure ,Contract ,Payment Method</a:t>
            </a:r>
            <a:r>
              <a:rPr lang="en-US" sz="2255" spc="221">
                <a:solidFill>
                  <a:srgbClr val="1C5739"/>
                </a:solidFill>
                <a:latin typeface="Open Sauce"/>
                <a:ea typeface="Open Sauce"/>
                <a:cs typeface="Open Sauce"/>
                <a:sym typeface="Open Sauce"/>
              </a:rPr>
              <a:t>,</a:t>
            </a:r>
            <a:r>
              <a:rPr lang="en-US" sz="2255" spc="221">
                <a:solidFill>
                  <a:srgbClr val="1C5739"/>
                </a:solidFill>
                <a:latin typeface="Open Sauce"/>
                <a:ea typeface="Open Sauce"/>
                <a:cs typeface="Open Sauce"/>
                <a:sym typeface="Open Sauce"/>
              </a:rPr>
              <a:t>Paperless,Billing,Monthly Charges,Total Charges]</a:t>
            </a:r>
          </a:p>
          <a:p>
            <a:pPr algn="ctr">
              <a:lnSpc>
                <a:spcPts val="2837"/>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5751458" y="2855791"/>
            <a:ext cx="6220634" cy="6223256"/>
            <a:chOff x="0" y="0"/>
            <a:chExt cx="6832800" cy="6835680"/>
          </a:xfrm>
        </p:grpSpPr>
        <p:sp>
          <p:nvSpPr>
            <p:cNvPr name="Freeform 3" id="3"/>
            <p:cNvSpPr/>
            <p:nvPr/>
          </p:nvSpPr>
          <p:spPr>
            <a:xfrm flipH="false" flipV="false" rot="0">
              <a:off x="0" y="508"/>
              <a:ext cx="6832726" cy="6835140"/>
            </a:xfrm>
            <a:custGeom>
              <a:avLst/>
              <a:gdLst/>
              <a:ahLst/>
              <a:cxnLst/>
              <a:rect r="r" b="b" t="t" l="l"/>
              <a:pathLst>
                <a:path h="6835140" w="6832726">
                  <a:moveTo>
                    <a:pt x="3408807" y="6835140"/>
                  </a:moveTo>
                  <a:cubicBezTo>
                    <a:pt x="3385947" y="6835140"/>
                    <a:pt x="3370707" y="6812280"/>
                    <a:pt x="3370707" y="6797040"/>
                  </a:cubicBezTo>
                  <a:cubicBezTo>
                    <a:pt x="3370707" y="6774180"/>
                    <a:pt x="3385947" y="6758940"/>
                    <a:pt x="3408807" y="6758940"/>
                  </a:cubicBezTo>
                  <a:cubicBezTo>
                    <a:pt x="3424047" y="6758940"/>
                    <a:pt x="3446907" y="6774180"/>
                    <a:pt x="3446907" y="6797040"/>
                  </a:cubicBezTo>
                  <a:cubicBezTo>
                    <a:pt x="3446907" y="6812280"/>
                    <a:pt x="3424047" y="6835140"/>
                    <a:pt x="3408807" y="6835140"/>
                  </a:cubicBezTo>
                  <a:close/>
                  <a:moveTo>
                    <a:pt x="3584194" y="6789420"/>
                  </a:moveTo>
                  <a:cubicBezTo>
                    <a:pt x="3584194" y="6766560"/>
                    <a:pt x="3599434" y="6751320"/>
                    <a:pt x="3614674" y="6751320"/>
                  </a:cubicBezTo>
                  <a:cubicBezTo>
                    <a:pt x="3637534" y="6751320"/>
                    <a:pt x="3660394" y="6766560"/>
                    <a:pt x="3660394" y="6789420"/>
                  </a:cubicBezTo>
                  <a:cubicBezTo>
                    <a:pt x="3660394" y="6804660"/>
                    <a:pt x="3645154" y="6827520"/>
                    <a:pt x="3622294" y="6827520"/>
                  </a:cubicBezTo>
                  <a:cubicBezTo>
                    <a:pt x="3599434" y="6827520"/>
                    <a:pt x="3584194" y="6812280"/>
                    <a:pt x="3584194" y="6789420"/>
                  </a:cubicBezTo>
                  <a:close/>
                  <a:moveTo>
                    <a:pt x="3187700" y="6827520"/>
                  </a:moveTo>
                  <a:cubicBezTo>
                    <a:pt x="3172460" y="6827520"/>
                    <a:pt x="3149600" y="6804660"/>
                    <a:pt x="3157220" y="6781800"/>
                  </a:cubicBezTo>
                  <a:cubicBezTo>
                    <a:pt x="3157220" y="6766560"/>
                    <a:pt x="3172460" y="6751320"/>
                    <a:pt x="3195320" y="6751320"/>
                  </a:cubicBezTo>
                  <a:cubicBezTo>
                    <a:pt x="3218180" y="6751320"/>
                    <a:pt x="3233420" y="6766560"/>
                    <a:pt x="3233420" y="6789420"/>
                  </a:cubicBezTo>
                  <a:cubicBezTo>
                    <a:pt x="3225800" y="6812280"/>
                    <a:pt x="3210560" y="6827520"/>
                    <a:pt x="3195320" y="6827520"/>
                  </a:cubicBezTo>
                  <a:cubicBezTo>
                    <a:pt x="3195320" y="6827520"/>
                    <a:pt x="3187700" y="6827520"/>
                    <a:pt x="3187700" y="6827520"/>
                  </a:cubicBezTo>
                  <a:close/>
                  <a:moveTo>
                    <a:pt x="3797808" y="6774053"/>
                  </a:moveTo>
                  <a:cubicBezTo>
                    <a:pt x="3790188" y="6751193"/>
                    <a:pt x="3805428" y="6735953"/>
                    <a:pt x="3828288" y="6728333"/>
                  </a:cubicBezTo>
                  <a:cubicBezTo>
                    <a:pt x="3851148" y="6728333"/>
                    <a:pt x="3866388" y="6743573"/>
                    <a:pt x="3874008" y="6766433"/>
                  </a:cubicBezTo>
                  <a:cubicBezTo>
                    <a:pt x="3874008" y="6781673"/>
                    <a:pt x="3858768" y="6804533"/>
                    <a:pt x="3835908" y="6804533"/>
                  </a:cubicBezTo>
                  <a:cubicBezTo>
                    <a:pt x="3813048" y="6804533"/>
                    <a:pt x="3797808" y="6789293"/>
                    <a:pt x="3797808" y="6774053"/>
                  </a:cubicBezTo>
                  <a:close/>
                  <a:moveTo>
                    <a:pt x="2974213" y="6804533"/>
                  </a:moveTo>
                  <a:cubicBezTo>
                    <a:pt x="2951353" y="6804533"/>
                    <a:pt x="2936113" y="6781673"/>
                    <a:pt x="2943733" y="6758813"/>
                  </a:cubicBezTo>
                  <a:cubicBezTo>
                    <a:pt x="2943733" y="6743573"/>
                    <a:pt x="2966593" y="6728333"/>
                    <a:pt x="2981833" y="6728333"/>
                  </a:cubicBezTo>
                  <a:cubicBezTo>
                    <a:pt x="3004693" y="6728333"/>
                    <a:pt x="3019933" y="6751193"/>
                    <a:pt x="3019933" y="6774053"/>
                  </a:cubicBezTo>
                  <a:cubicBezTo>
                    <a:pt x="3012313" y="6789293"/>
                    <a:pt x="2997073" y="6804533"/>
                    <a:pt x="2981833" y="6804533"/>
                  </a:cubicBezTo>
                  <a:cubicBezTo>
                    <a:pt x="2974213" y="6804533"/>
                    <a:pt x="2974213" y="6804533"/>
                    <a:pt x="2974213" y="6804533"/>
                  </a:cubicBezTo>
                  <a:close/>
                  <a:moveTo>
                    <a:pt x="4011295" y="6743446"/>
                  </a:moveTo>
                  <a:cubicBezTo>
                    <a:pt x="4003675" y="6720586"/>
                    <a:pt x="4018915" y="6705346"/>
                    <a:pt x="4041775" y="6697726"/>
                  </a:cubicBezTo>
                  <a:cubicBezTo>
                    <a:pt x="4057015" y="6697726"/>
                    <a:pt x="4079875" y="6705346"/>
                    <a:pt x="4079875" y="6728206"/>
                  </a:cubicBezTo>
                  <a:cubicBezTo>
                    <a:pt x="4087495" y="6751066"/>
                    <a:pt x="4072255" y="6766306"/>
                    <a:pt x="4049395" y="6773926"/>
                  </a:cubicBezTo>
                  <a:cubicBezTo>
                    <a:pt x="4049395" y="6773926"/>
                    <a:pt x="4049395" y="6773926"/>
                    <a:pt x="4041775" y="6773926"/>
                  </a:cubicBezTo>
                  <a:cubicBezTo>
                    <a:pt x="4026535" y="6773926"/>
                    <a:pt x="4011295" y="6758686"/>
                    <a:pt x="4011295" y="6743446"/>
                  </a:cubicBezTo>
                  <a:close/>
                  <a:moveTo>
                    <a:pt x="2760599" y="6766306"/>
                  </a:moveTo>
                  <a:cubicBezTo>
                    <a:pt x="2737739" y="6766306"/>
                    <a:pt x="2730119" y="6743446"/>
                    <a:pt x="2730119" y="6728206"/>
                  </a:cubicBezTo>
                  <a:cubicBezTo>
                    <a:pt x="2737739" y="6705346"/>
                    <a:pt x="2752979" y="6690106"/>
                    <a:pt x="2775839" y="6697726"/>
                  </a:cubicBezTo>
                  <a:cubicBezTo>
                    <a:pt x="2798699" y="6697726"/>
                    <a:pt x="2806319" y="6720586"/>
                    <a:pt x="2806319" y="6735826"/>
                  </a:cubicBezTo>
                  <a:cubicBezTo>
                    <a:pt x="2798699" y="6758686"/>
                    <a:pt x="2783459" y="6773926"/>
                    <a:pt x="2768219" y="6773926"/>
                  </a:cubicBezTo>
                  <a:cubicBezTo>
                    <a:pt x="2768219" y="6773926"/>
                    <a:pt x="2760599" y="6773926"/>
                    <a:pt x="2760599" y="6766306"/>
                  </a:cubicBezTo>
                  <a:close/>
                  <a:moveTo>
                    <a:pt x="4217162" y="6697599"/>
                  </a:moveTo>
                  <a:cubicBezTo>
                    <a:pt x="4209542" y="6682359"/>
                    <a:pt x="4224782" y="6659499"/>
                    <a:pt x="4247642" y="6651879"/>
                  </a:cubicBezTo>
                  <a:cubicBezTo>
                    <a:pt x="4262882" y="6644259"/>
                    <a:pt x="4285742" y="6659499"/>
                    <a:pt x="4293362" y="6682359"/>
                  </a:cubicBezTo>
                  <a:cubicBezTo>
                    <a:pt x="4293362" y="6697599"/>
                    <a:pt x="4285742" y="6720459"/>
                    <a:pt x="4262882" y="6728079"/>
                  </a:cubicBezTo>
                  <a:cubicBezTo>
                    <a:pt x="4262882" y="6728079"/>
                    <a:pt x="4255262" y="6728079"/>
                    <a:pt x="4255262" y="6728079"/>
                  </a:cubicBezTo>
                  <a:cubicBezTo>
                    <a:pt x="4240022" y="6728079"/>
                    <a:pt x="4224782" y="6712839"/>
                    <a:pt x="4217162" y="6697599"/>
                  </a:cubicBezTo>
                  <a:close/>
                  <a:moveTo>
                    <a:pt x="2547112" y="6720459"/>
                  </a:moveTo>
                  <a:cubicBezTo>
                    <a:pt x="2531872" y="6712839"/>
                    <a:pt x="2516632" y="6697599"/>
                    <a:pt x="2524252" y="6674739"/>
                  </a:cubicBezTo>
                  <a:cubicBezTo>
                    <a:pt x="2524252" y="6651879"/>
                    <a:pt x="2547112" y="6644259"/>
                    <a:pt x="2569972" y="6644259"/>
                  </a:cubicBezTo>
                  <a:cubicBezTo>
                    <a:pt x="2585212" y="6651879"/>
                    <a:pt x="2600452" y="6674739"/>
                    <a:pt x="2592832" y="6697726"/>
                  </a:cubicBezTo>
                  <a:cubicBezTo>
                    <a:pt x="2592832" y="6712966"/>
                    <a:pt x="2577592" y="6720586"/>
                    <a:pt x="2562352" y="6720586"/>
                  </a:cubicBezTo>
                  <a:cubicBezTo>
                    <a:pt x="2554732" y="6720586"/>
                    <a:pt x="2554732" y="6720586"/>
                    <a:pt x="2547112" y="6720586"/>
                  </a:cubicBezTo>
                  <a:close/>
                  <a:moveTo>
                    <a:pt x="4423029" y="6644259"/>
                  </a:moveTo>
                  <a:cubicBezTo>
                    <a:pt x="4415409" y="6621399"/>
                    <a:pt x="4430649" y="6598539"/>
                    <a:pt x="4445889" y="6590792"/>
                  </a:cubicBezTo>
                  <a:cubicBezTo>
                    <a:pt x="4468749" y="6590792"/>
                    <a:pt x="4491609" y="6598412"/>
                    <a:pt x="4499229" y="6621272"/>
                  </a:cubicBezTo>
                  <a:cubicBezTo>
                    <a:pt x="4499229" y="6636512"/>
                    <a:pt x="4491609" y="6659372"/>
                    <a:pt x="4468749" y="6666992"/>
                  </a:cubicBezTo>
                  <a:cubicBezTo>
                    <a:pt x="4468749" y="6666992"/>
                    <a:pt x="4461129" y="6666992"/>
                    <a:pt x="4461129" y="6666992"/>
                  </a:cubicBezTo>
                  <a:cubicBezTo>
                    <a:pt x="4445889" y="6666992"/>
                    <a:pt x="4430649" y="6659372"/>
                    <a:pt x="4423029" y="6644132"/>
                  </a:cubicBezTo>
                  <a:close/>
                  <a:moveTo>
                    <a:pt x="2341118" y="6659372"/>
                  </a:moveTo>
                  <a:cubicBezTo>
                    <a:pt x="2318258" y="6651752"/>
                    <a:pt x="2310638" y="6628892"/>
                    <a:pt x="2318258" y="6613652"/>
                  </a:cubicBezTo>
                  <a:cubicBezTo>
                    <a:pt x="2325878" y="6590792"/>
                    <a:pt x="2348738" y="6583172"/>
                    <a:pt x="2363978" y="6590792"/>
                  </a:cubicBezTo>
                  <a:cubicBezTo>
                    <a:pt x="2386838" y="6590792"/>
                    <a:pt x="2394458" y="6613652"/>
                    <a:pt x="2386838" y="6636512"/>
                  </a:cubicBezTo>
                  <a:cubicBezTo>
                    <a:pt x="2386838" y="6651752"/>
                    <a:pt x="2371598" y="6659372"/>
                    <a:pt x="2356358" y="6659372"/>
                  </a:cubicBezTo>
                  <a:cubicBezTo>
                    <a:pt x="2348738" y="6659372"/>
                    <a:pt x="2348738" y="6659372"/>
                    <a:pt x="2341118" y="6659372"/>
                  </a:cubicBezTo>
                  <a:close/>
                  <a:moveTo>
                    <a:pt x="4628896" y="6567805"/>
                  </a:moveTo>
                  <a:cubicBezTo>
                    <a:pt x="4621276" y="6552565"/>
                    <a:pt x="4628896" y="6529705"/>
                    <a:pt x="4644136" y="6522085"/>
                  </a:cubicBezTo>
                  <a:cubicBezTo>
                    <a:pt x="4666996" y="6514465"/>
                    <a:pt x="4689856" y="6522085"/>
                    <a:pt x="4697476" y="6544945"/>
                  </a:cubicBezTo>
                  <a:cubicBezTo>
                    <a:pt x="4705096" y="6560185"/>
                    <a:pt x="4697476" y="6583045"/>
                    <a:pt x="4674616" y="6590665"/>
                  </a:cubicBezTo>
                  <a:cubicBezTo>
                    <a:pt x="4674616" y="6590665"/>
                    <a:pt x="4666996" y="6598285"/>
                    <a:pt x="4659376" y="6598285"/>
                  </a:cubicBezTo>
                  <a:cubicBezTo>
                    <a:pt x="4644136" y="6598285"/>
                    <a:pt x="4628896" y="6583045"/>
                    <a:pt x="4628896" y="6567805"/>
                  </a:cubicBezTo>
                  <a:close/>
                  <a:moveTo>
                    <a:pt x="2135251" y="6583045"/>
                  </a:moveTo>
                  <a:cubicBezTo>
                    <a:pt x="2120011" y="6575425"/>
                    <a:pt x="2112391" y="6552565"/>
                    <a:pt x="2120011" y="6537325"/>
                  </a:cubicBezTo>
                  <a:cubicBezTo>
                    <a:pt x="2127631" y="6514465"/>
                    <a:pt x="2150491" y="6506845"/>
                    <a:pt x="2165731" y="6514465"/>
                  </a:cubicBezTo>
                  <a:cubicBezTo>
                    <a:pt x="2188591" y="6522085"/>
                    <a:pt x="2196211" y="6544945"/>
                    <a:pt x="2188591" y="6560185"/>
                  </a:cubicBezTo>
                  <a:cubicBezTo>
                    <a:pt x="2180971" y="6575425"/>
                    <a:pt x="2165731" y="6590665"/>
                    <a:pt x="2150491" y="6590665"/>
                  </a:cubicBezTo>
                  <a:cubicBezTo>
                    <a:pt x="2150491" y="6590665"/>
                    <a:pt x="2142871" y="6590665"/>
                    <a:pt x="2135251" y="6583045"/>
                  </a:cubicBezTo>
                  <a:close/>
                  <a:moveTo>
                    <a:pt x="4827143" y="6491478"/>
                  </a:moveTo>
                  <a:cubicBezTo>
                    <a:pt x="4811903" y="6468618"/>
                    <a:pt x="4819523" y="6445758"/>
                    <a:pt x="4842383" y="6438011"/>
                  </a:cubicBezTo>
                  <a:cubicBezTo>
                    <a:pt x="4857623" y="6430391"/>
                    <a:pt x="4880483" y="6438011"/>
                    <a:pt x="4895723" y="6453251"/>
                  </a:cubicBezTo>
                  <a:cubicBezTo>
                    <a:pt x="4903343" y="6476111"/>
                    <a:pt x="4895723" y="6498971"/>
                    <a:pt x="4872863" y="6506718"/>
                  </a:cubicBezTo>
                  <a:cubicBezTo>
                    <a:pt x="4872863" y="6506718"/>
                    <a:pt x="4865243" y="6506718"/>
                    <a:pt x="4857623" y="6506718"/>
                  </a:cubicBezTo>
                  <a:cubicBezTo>
                    <a:pt x="4842383" y="6506718"/>
                    <a:pt x="4827143" y="6499098"/>
                    <a:pt x="4827143" y="6491478"/>
                  </a:cubicBezTo>
                  <a:close/>
                  <a:moveTo>
                    <a:pt x="1936877" y="6499098"/>
                  </a:moveTo>
                  <a:cubicBezTo>
                    <a:pt x="1921637" y="6491478"/>
                    <a:pt x="1914017" y="6468618"/>
                    <a:pt x="1921637" y="6445631"/>
                  </a:cubicBezTo>
                  <a:cubicBezTo>
                    <a:pt x="1929257" y="6430391"/>
                    <a:pt x="1952117" y="6422771"/>
                    <a:pt x="1974977" y="6430391"/>
                  </a:cubicBezTo>
                  <a:cubicBezTo>
                    <a:pt x="1990217" y="6438011"/>
                    <a:pt x="1997837" y="6460871"/>
                    <a:pt x="1990217" y="6476111"/>
                  </a:cubicBezTo>
                  <a:cubicBezTo>
                    <a:pt x="1982597" y="6491351"/>
                    <a:pt x="1967357" y="6498971"/>
                    <a:pt x="1959737" y="6498971"/>
                  </a:cubicBezTo>
                  <a:cubicBezTo>
                    <a:pt x="1952117" y="6498971"/>
                    <a:pt x="1944497" y="6498971"/>
                    <a:pt x="1936877" y="6498971"/>
                  </a:cubicBezTo>
                  <a:close/>
                  <a:moveTo>
                    <a:pt x="5017770" y="6392164"/>
                  </a:moveTo>
                  <a:cubicBezTo>
                    <a:pt x="5002530" y="6376924"/>
                    <a:pt x="5010150" y="6354064"/>
                    <a:pt x="5033010" y="6338697"/>
                  </a:cubicBezTo>
                  <a:cubicBezTo>
                    <a:pt x="5048250" y="6331077"/>
                    <a:pt x="5071110" y="6338697"/>
                    <a:pt x="5078730" y="6353937"/>
                  </a:cubicBezTo>
                  <a:cubicBezTo>
                    <a:pt x="5093970" y="6376797"/>
                    <a:pt x="5086350" y="6399657"/>
                    <a:pt x="5063490" y="6407404"/>
                  </a:cubicBezTo>
                  <a:cubicBezTo>
                    <a:pt x="5063490" y="6407404"/>
                    <a:pt x="5055870" y="6415024"/>
                    <a:pt x="5048250" y="6415024"/>
                  </a:cubicBezTo>
                  <a:cubicBezTo>
                    <a:pt x="5033010" y="6415024"/>
                    <a:pt x="5025390" y="6407404"/>
                    <a:pt x="5017770" y="6392164"/>
                  </a:cubicBezTo>
                  <a:close/>
                  <a:moveTo>
                    <a:pt x="1746250" y="6399784"/>
                  </a:moveTo>
                  <a:cubicBezTo>
                    <a:pt x="1731010" y="6384544"/>
                    <a:pt x="1723390" y="6361684"/>
                    <a:pt x="1731010" y="6346317"/>
                  </a:cubicBezTo>
                  <a:cubicBezTo>
                    <a:pt x="1746250" y="6323457"/>
                    <a:pt x="1769110" y="6323457"/>
                    <a:pt x="1784350" y="6331077"/>
                  </a:cubicBezTo>
                  <a:cubicBezTo>
                    <a:pt x="1807210" y="6338697"/>
                    <a:pt x="1807210" y="6361557"/>
                    <a:pt x="1799590" y="6384544"/>
                  </a:cubicBezTo>
                  <a:cubicBezTo>
                    <a:pt x="1791970" y="6392164"/>
                    <a:pt x="1776730" y="6399784"/>
                    <a:pt x="1769110" y="6399784"/>
                  </a:cubicBezTo>
                  <a:cubicBezTo>
                    <a:pt x="1761490" y="6399784"/>
                    <a:pt x="1753870" y="6399784"/>
                    <a:pt x="1746250" y="6399784"/>
                  </a:cubicBezTo>
                  <a:close/>
                  <a:moveTo>
                    <a:pt x="5200777" y="6285357"/>
                  </a:moveTo>
                  <a:cubicBezTo>
                    <a:pt x="5185537" y="6270117"/>
                    <a:pt x="5193157" y="6247257"/>
                    <a:pt x="5208397" y="6231890"/>
                  </a:cubicBezTo>
                  <a:cubicBezTo>
                    <a:pt x="5231257" y="6224270"/>
                    <a:pt x="5254117" y="6224270"/>
                    <a:pt x="5261737" y="6247130"/>
                  </a:cubicBezTo>
                  <a:cubicBezTo>
                    <a:pt x="5276977" y="6262370"/>
                    <a:pt x="5269357" y="6285230"/>
                    <a:pt x="5254117" y="6292850"/>
                  </a:cubicBezTo>
                  <a:cubicBezTo>
                    <a:pt x="5246497" y="6300470"/>
                    <a:pt x="5238877" y="6300470"/>
                    <a:pt x="5231257" y="6300470"/>
                  </a:cubicBezTo>
                  <a:cubicBezTo>
                    <a:pt x="5223637" y="6300470"/>
                    <a:pt x="5208397" y="6292850"/>
                    <a:pt x="5200777" y="6285230"/>
                  </a:cubicBezTo>
                  <a:close/>
                  <a:moveTo>
                    <a:pt x="1563243" y="6285230"/>
                  </a:moveTo>
                  <a:cubicBezTo>
                    <a:pt x="1548003" y="6269990"/>
                    <a:pt x="1540383" y="6247130"/>
                    <a:pt x="1548003" y="6231763"/>
                  </a:cubicBezTo>
                  <a:cubicBezTo>
                    <a:pt x="1563243" y="6216523"/>
                    <a:pt x="1586103" y="6208903"/>
                    <a:pt x="1601343" y="6224143"/>
                  </a:cubicBezTo>
                  <a:cubicBezTo>
                    <a:pt x="1624203" y="6231763"/>
                    <a:pt x="1624203" y="6254623"/>
                    <a:pt x="1616583" y="6277610"/>
                  </a:cubicBezTo>
                  <a:cubicBezTo>
                    <a:pt x="1608963" y="6285230"/>
                    <a:pt x="1593723" y="6292850"/>
                    <a:pt x="1586103" y="6292850"/>
                  </a:cubicBezTo>
                  <a:cubicBezTo>
                    <a:pt x="1578483" y="6292850"/>
                    <a:pt x="1570863" y="6292850"/>
                    <a:pt x="1563243" y="6285230"/>
                  </a:cubicBezTo>
                  <a:close/>
                  <a:moveTo>
                    <a:pt x="5376164" y="6163183"/>
                  </a:moveTo>
                  <a:cubicBezTo>
                    <a:pt x="5368544" y="6147943"/>
                    <a:pt x="5368544" y="6125083"/>
                    <a:pt x="5383784" y="6109716"/>
                  </a:cubicBezTo>
                  <a:cubicBezTo>
                    <a:pt x="5406644" y="6102096"/>
                    <a:pt x="5429504" y="6102096"/>
                    <a:pt x="5437124" y="6117336"/>
                  </a:cubicBezTo>
                  <a:cubicBezTo>
                    <a:pt x="5452364" y="6140196"/>
                    <a:pt x="5452364" y="6163056"/>
                    <a:pt x="5429504" y="6170803"/>
                  </a:cubicBezTo>
                  <a:cubicBezTo>
                    <a:pt x="5421884" y="6178423"/>
                    <a:pt x="5414264" y="6178423"/>
                    <a:pt x="5406644" y="6178423"/>
                  </a:cubicBezTo>
                  <a:cubicBezTo>
                    <a:pt x="5399024" y="6178423"/>
                    <a:pt x="5383784" y="6178423"/>
                    <a:pt x="5376164" y="6163183"/>
                  </a:cubicBezTo>
                  <a:close/>
                  <a:moveTo>
                    <a:pt x="1387856" y="6163183"/>
                  </a:moveTo>
                  <a:cubicBezTo>
                    <a:pt x="1364996" y="6147943"/>
                    <a:pt x="1364996" y="6125083"/>
                    <a:pt x="1380236" y="6109716"/>
                  </a:cubicBezTo>
                  <a:cubicBezTo>
                    <a:pt x="1387856" y="6094476"/>
                    <a:pt x="1410716" y="6086856"/>
                    <a:pt x="1425956" y="6102096"/>
                  </a:cubicBezTo>
                  <a:cubicBezTo>
                    <a:pt x="1448816" y="6109716"/>
                    <a:pt x="1448816" y="6140196"/>
                    <a:pt x="1441196" y="6155563"/>
                  </a:cubicBezTo>
                  <a:cubicBezTo>
                    <a:pt x="1433576" y="6163183"/>
                    <a:pt x="1418336" y="6170803"/>
                    <a:pt x="1410716" y="6170803"/>
                  </a:cubicBezTo>
                  <a:cubicBezTo>
                    <a:pt x="1395476" y="6170803"/>
                    <a:pt x="1387856" y="6163183"/>
                    <a:pt x="1387856" y="6163183"/>
                  </a:cubicBezTo>
                  <a:close/>
                  <a:moveTo>
                    <a:pt x="5551551" y="6033516"/>
                  </a:moveTo>
                  <a:cubicBezTo>
                    <a:pt x="5536311" y="6018276"/>
                    <a:pt x="5536311" y="5995416"/>
                    <a:pt x="5551551" y="5980049"/>
                  </a:cubicBezTo>
                  <a:cubicBezTo>
                    <a:pt x="5566791" y="5964809"/>
                    <a:pt x="5597271" y="5972429"/>
                    <a:pt x="5604891" y="5987669"/>
                  </a:cubicBezTo>
                  <a:cubicBezTo>
                    <a:pt x="5620131" y="6002909"/>
                    <a:pt x="5620131" y="6025769"/>
                    <a:pt x="5604891" y="6041136"/>
                  </a:cubicBezTo>
                  <a:cubicBezTo>
                    <a:pt x="5597271" y="6048756"/>
                    <a:pt x="5589651" y="6048756"/>
                    <a:pt x="5574411" y="6048756"/>
                  </a:cubicBezTo>
                  <a:cubicBezTo>
                    <a:pt x="5566791" y="6048756"/>
                    <a:pt x="5559171" y="6041136"/>
                    <a:pt x="5551551" y="6033516"/>
                  </a:cubicBezTo>
                  <a:close/>
                  <a:moveTo>
                    <a:pt x="1212469" y="6025896"/>
                  </a:moveTo>
                  <a:cubicBezTo>
                    <a:pt x="1197229" y="6010656"/>
                    <a:pt x="1197229" y="5987796"/>
                    <a:pt x="1212469" y="5972429"/>
                  </a:cubicBezTo>
                  <a:cubicBezTo>
                    <a:pt x="1220089" y="5957189"/>
                    <a:pt x="1250569" y="5957189"/>
                    <a:pt x="1265809" y="5972429"/>
                  </a:cubicBezTo>
                  <a:cubicBezTo>
                    <a:pt x="1281049" y="5980049"/>
                    <a:pt x="1281049" y="6002909"/>
                    <a:pt x="1265809" y="6025896"/>
                  </a:cubicBezTo>
                  <a:cubicBezTo>
                    <a:pt x="1258189" y="6033516"/>
                    <a:pt x="1250569" y="6033516"/>
                    <a:pt x="1235329" y="6033516"/>
                  </a:cubicBezTo>
                  <a:cubicBezTo>
                    <a:pt x="1227709" y="6033516"/>
                    <a:pt x="1220089" y="6033516"/>
                    <a:pt x="1212469" y="6025896"/>
                  </a:cubicBezTo>
                  <a:close/>
                  <a:moveTo>
                    <a:pt x="5711698" y="5896229"/>
                  </a:moveTo>
                  <a:cubicBezTo>
                    <a:pt x="5696458" y="5880989"/>
                    <a:pt x="5696458" y="5858129"/>
                    <a:pt x="5711698" y="5842762"/>
                  </a:cubicBezTo>
                  <a:cubicBezTo>
                    <a:pt x="5726938" y="5827522"/>
                    <a:pt x="5749798" y="5827522"/>
                    <a:pt x="5765038" y="5842762"/>
                  </a:cubicBezTo>
                  <a:cubicBezTo>
                    <a:pt x="5780278" y="5858002"/>
                    <a:pt x="5780278" y="5880862"/>
                    <a:pt x="5765038" y="5896229"/>
                  </a:cubicBezTo>
                  <a:cubicBezTo>
                    <a:pt x="5757418" y="5903849"/>
                    <a:pt x="5749798" y="5903849"/>
                    <a:pt x="5734558" y="5903849"/>
                  </a:cubicBezTo>
                  <a:cubicBezTo>
                    <a:pt x="5726938" y="5903849"/>
                    <a:pt x="5719318" y="5903849"/>
                    <a:pt x="5711698" y="5896229"/>
                  </a:cubicBezTo>
                  <a:close/>
                  <a:moveTo>
                    <a:pt x="1052322" y="5880989"/>
                  </a:moveTo>
                  <a:cubicBezTo>
                    <a:pt x="1037082" y="5865749"/>
                    <a:pt x="1037082" y="5842889"/>
                    <a:pt x="1052322" y="5827522"/>
                  </a:cubicBezTo>
                  <a:cubicBezTo>
                    <a:pt x="1067562" y="5812282"/>
                    <a:pt x="1090422" y="5812282"/>
                    <a:pt x="1105662" y="5827522"/>
                  </a:cubicBezTo>
                  <a:cubicBezTo>
                    <a:pt x="1120902" y="5842762"/>
                    <a:pt x="1120902" y="5865622"/>
                    <a:pt x="1105662" y="5880989"/>
                  </a:cubicBezTo>
                  <a:cubicBezTo>
                    <a:pt x="1098042" y="5888609"/>
                    <a:pt x="1090422" y="5896229"/>
                    <a:pt x="1082802" y="5896229"/>
                  </a:cubicBezTo>
                  <a:cubicBezTo>
                    <a:pt x="1067562" y="5896229"/>
                    <a:pt x="1059942" y="5888609"/>
                    <a:pt x="1052322" y="5880989"/>
                  </a:cubicBezTo>
                  <a:close/>
                  <a:moveTo>
                    <a:pt x="5864225" y="5743702"/>
                  </a:moveTo>
                  <a:cubicBezTo>
                    <a:pt x="5848985" y="5728462"/>
                    <a:pt x="5848985" y="5705602"/>
                    <a:pt x="5864225" y="5690235"/>
                  </a:cubicBezTo>
                  <a:cubicBezTo>
                    <a:pt x="5871845" y="5674995"/>
                    <a:pt x="5902325" y="5674995"/>
                    <a:pt x="5917565" y="5690235"/>
                  </a:cubicBezTo>
                  <a:cubicBezTo>
                    <a:pt x="5932805" y="5705475"/>
                    <a:pt x="5932805" y="5728335"/>
                    <a:pt x="5917565" y="5743702"/>
                  </a:cubicBezTo>
                  <a:cubicBezTo>
                    <a:pt x="5909945" y="5751322"/>
                    <a:pt x="5902325" y="5751322"/>
                    <a:pt x="5887085" y="5751322"/>
                  </a:cubicBezTo>
                  <a:cubicBezTo>
                    <a:pt x="5879465" y="5751322"/>
                    <a:pt x="5871845" y="5751322"/>
                    <a:pt x="5864225" y="5743702"/>
                  </a:cubicBezTo>
                  <a:close/>
                  <a:moveTo>
                    <a:pt x="899795" y="5728462"/>
                  </a:moveTo>
                  <a:cubicBezTo>
                    <a:pt x="884555" y="5713222"/>
                    <a:pt x="892175" y="5690362"/>
                    <a:pt x="907415" y="5674995"/>
                  </a:cubicBezTo>
                  <a:cubicBezTo>
                    <a:pt x="922655" y="5659755"/>
                    <a:pt x="945515" y="5659755"/>
                    <a:pt x="960755" y="5674995"/>
                  </a:cubicBezTo>
                  <a:cubicBezTo>
                    <a:pt x="975995" y="5690235"/>
                    <a:pt x="968375" y="5713095"/>
                    <a:pt x="953135" y="5728462"/>
                  </a:cubicBezTo>
                  <a:cubicBezTo>
                    <a:pt x="945515" y="5736082"/>
                    <a:pt x="937895" y="5736082"/>
                    <a:pt x="930275" y="5736082"/>
                  </a:cubicBezTo>
                  <a:cubicBezTo>
                    <a:pt x="922655" y="5736082"/>
                    <a:pt x="907415" y="5736082"/>
                    <a:pt x="899795" y="5728462"/>
                  </a:cubicBezTo>
                  <a:close/>
                  <a:moveTo>
                    <a:pt x="6009132" y="5583555"/>
                  </a:moveTo>
                  <a:cubicBezTo>
                    <a:pt x="5986272" y="5568315"/>
                    <a:pt x="5986272" y="5545455"/>
                    <a:pt x="6001512" y="5530088"/>
                  </a:cubicBezTo>
                  <a:cubicBezTo>
                    <a:pt x="6016752" y="5514848"/>
                    <a:pt x="6039612" y="5514848"/>
                    <a:pt x="6054852" y="5522468"/>
                  </a:cubicBezTo>
                  <a:cubicBezTo>
                    <a:pt x="6070092" y="5537708"/>
                    <a:pt x="6070092" y="5560568"/>
                    <a:pt x="6062472" y="5575935"/>
                  </a:cubicBezTo>
                  <a:cubicBezTo>
                    <a:pt x="6054852" y="5591175"/>
                    <a:pt x="6039612" y="5591175"/>
                    <a:pt x="6031992" y="5591175"/>
                  </a:cubicBezTo>
                  <a:cubicBezTo>
                    <a:pt x="6024372" y="5591175"/>
                    <a:pt x="6009132" y="5591175"/>
                    <a:pt x="6009132" y="5583555"/>
                  </a:cubicBezTo>
                  <a:close/>
                  <a:moveTo>
                    <a:pt x="762508" y="5560695"/>
                  </a:moveTo>
                  <a:cubicBezTo>
                    <a:pt x="747268" y="5545455"/>
                    <a:pt x="747268" y="5522595"/>
                    <a:pt x="762508" y="5507228"/>
                  </a:cubicBezTo>
                  <a:cubicBezTo>
                    <a:pt x="785368" y="5499608"/>
                    <a:pt x="808228" y="5499608"/>
                    <a:pt x="823468" y="5514848"/>
                  </a:cubicBezTo>
                  <a:cubicBezTo>
                    <a:pt x="831088" y="5530088"/>
                    <a:pt x="831088" y="5552948"/>
                    <a:pt x="815848" y="5568315"/>
                  </a:cubicBezTo>
                  <a:cubicBezTo>
                    <a:pt x="808228" y="5575935"/>
                    <a:pt x="800608" y="5575935"/>
                    <a:pt x="792988" y="5575935"/>
                  </a:cubicBezTo>
                  <a:cubicBezTo>
                    <a:pt x="777748" y="5575935"/>
                    <a:pt x="770128" y="5575935"/>
                    <a:pt x="762508" y="5560695"/>
                  </a:cubicBezTo>
                  <a:close/>
                  <a:moveTo>
                    <a:pt x="6138799" y="5415788"/>
                  </a:moveTo>
                  <a:cubicBezTo>
                    <a:pt x="6123559" y="5400548"/>
                    <a:pt x="6115939" y="5377688"/>
                    <a:pt x="6131179" y="5362321"/>
                  </a:cubicBezTo>
                  <a:cubicBezTo>
                    <a:pt x="6138799" y="5347081"/>
                    <a:pt x="6161659" y="5339461"/>
                    <a:pt x="6184519" y="5354701"/>
                  </a:cubicBezTo>
                  <a:cubicBezTo>
                    <a:pt x="6199759" y="5369941"/>
                    <a:pt x="6199759" y="5392801"/>
                    <a:pt x="6192139" y="5408168"/>
                  </a:cubicBezTo>
                  <a:cubicBezTo>
                    <a:pt x="6184519" y="5415788"/>
                    <a:pt x="6169279" y="5423408"/>
                    <a:pt x="6161659" y="5423408"/>
                  </a:cubicBezTo>
                  <a:cubicBezTo>
                    <a:pt x="6154039" y="5423408"/>
                    <a:pt x="6146419" y="5423408"/>
                    <a:pt x="6138799" y="5415788"/>
                  </a:cubicBezTo>
                  <a:close/>
                  <a:moveTo>
                    <a:pt x="632841" y="5392928"/>
                  </a:moveTo>
                  <a:cubicBezTo>
                    <a:pt x="617601" y="5370068"/>
                    <a:pt x="625221" y="5347208"/>
                    <a:pt x="640461" y="5339461"/>
                  </a:cubicBezTo>
                  <a:cubicBezTo>
                    <a:pt x="655701" y="5324221"/>
                    <a:pt x="678561" y="5331841"/>
                    <a:pt x="693801" y="5347081"/>
                  </a:cubicBezTo>
                  <a:cubicBezTo>
                    <a:pt x="701421" y="5362321"/>
                    <a:pt x="701421" y="5385181"/>
                    <a:pt x="686181" y="5400548"/>
                  </a:cubicBezTo>
                  <a:cubicBezTo>
                    <a:pt x="678561" y="5408168"/>
                    <a:pt x="670941" y="5408168"/>
                    <a:pt x="663321" y="5408168"/>
                  </a:cubicBezTo>
                  <a:cubicBezTo>
                    <a:pt x="648081" y="5408168"/>
                    <a:pt x="640461" y="5400548"/>
                    <a:pt x="632841" y="5392928"/>
                  </a:cubicBezTo>
                  <a:close/>
                  <a:moveTo>
                    <a:pt x="6260719" y="5240401"/>
                  </a:moveTo>
                  <a:cubicBezTo>
                    <a:pt x="6237859" y="5225161"/>
                    <a:pt x="6237859" y="5202301"/>
                    <a:pt x="6245479" y="5186934"/>
                  </a:cubicBezTo>
                  <a:cubicBezTo>
                    <a:pt x="6260719" y="5171694"/>
                    <a:pt x="6283579" y="5164074"/>
                    <a:pt x="6298819" y="5171694"/>
                  </a:cubicBezTo>
                  <a:cubicBezTo>
                    <a:pt x="6314059" y="5186934"/>
                    <a:pt x="6321679" y="5209794"/>
                    <a:pt x="6314059" y="5225161"/>
                  </a:cubicBezTo>
                  <a:cubicBezTo>
                    <a:pt x="6306439" y="5240401"/>
                    <a:pt x="6291199" y="5248021"/>
                    <a:pt x="6275959" y="5248021"/>
                  </a:cubicBezTo>
                  <a:cubicBezTo>
                    <a:pt x="6275959" y="5248021"/>
                    <a:pt x="6268339" y="5240401"/>
                    <a:pt x="6260719" y="5240401"/>
                  </a:cubicBezTo>
                  <a:close/>
                  <a:moveTo>
                    <a:pt x="510794" y="5209921"/>
                  </a:moveTo>
                  <a:cubicBezTo>
                    <a:pt x="495554" y="5194681"/>
                    <a:pt x="503174" y="5171821"/>
                    <a:pt x="526034" y="5156454"/>
                  </a:cubicBezTo>
                  <a:cubicBezTo>
                    <a:pt x="541274" y="5148834"/>
                    <a:pt x="564134" y="5148834"/>
                    <a:pt x="571754" y="5171694"/>
                  </a:cubicBezTo>
                  <a:cubicBezTo>
                    <a:pt x="586994" y="5186934"/>
                    <a:pt x="579374" y="5209794"/>
                    <a:pt x="564134" y="5225161"/>
                  </a:cubicBezTo>
                  <a:cubicBezTo>
                    <a:pt x="556514" y="5225161"/>
                    <a:pt x="548894" y="5225161"/>
                    <a:pt x="541274" y="5225161"/>
                  </a:cubicBezTo>
                  <a:cubicBezTo>
                    <a:pt x="526034" y="5225161"/>
                    <a:pt x="518414" y="5225161"/>
                    <a:pt x="510794" y="5209921"/>
                  </a:cubicBezTo>
                  <a:close/>
                  <a:moveTo>
                    <a:pt x="6367526" y="5057394"/>
                  </a:moveTo>
                  <a:cubicBezTo>
                    <a:pt x="6352286" y="5042154"/>
                    <a:pt x="6344666" y="5019294"/>
                    <a:pt x="6352286" y="5003927"/>
                  </a:cubicBezTo>
                  <a:cubicBezTo>
                    <a:pt x="6367526" y="4988687"/>
                    <a:pt x="6390386" y="4981067"/>
                    <a:pt x="6405626" y="4988687"/>
                  </a:cubicBezTo>
                  <a:cubicBezTo>
                    <a:pt x="6420866" y="4996307"/>
                    <a:pt x="6428486" y="5019167"/>
                    <a:pt x="6420866" y="5042154"/>
                  </a:cubicBezTo>
                  <a:cubicBezTo>
                    <a:pt x="6413246" y="5049774"/>
                    <a:pt x="6398006" y="5057394"/>
                    <a:pt x="6390386" y="5057394"/>
                  </a:cubicBezTo>
                  <a:cubicBezTo>
                    <a:pt x="6382766" y="5057394"/>
                    <a:pt x="6375146" y="5057394"/>
                    <a:pt x="6367526" y="5057394"/>
                  </a:cubicBezTo>
                  <a:close/>
                  <a:moveTo>
                    <a:pt x="404114" y="5019294"/>
                  </a:moveTo>
                  <a:cubicBezTo>
                    <a:pt x="388874" y="5004054"/>
                    <a:pt x="396494" y="4981194"/>
                    <a:pt x="419354" y="4973574"/>
                  </a:cubicBezTo>
                  <a:cubicBezTo>
                    <a:pt x="434594" y="4958334"/>
                    <a:pt x="457454" y="4965954"/>
                    <a:pt x="472694" y="4988814"/>
                  </a:cubicBezTo>
                  <a:cubicBezTo>
                    <a:pt x="480314" y="5004054"/>
                    <a:pt x="472694" y="5026914"/>
                    <a:pt x="449834" y="5034534"/>
                  </a:cubicBezTo>
                  <a:cubicBezTo>
                    <a:pt x="449834" y="5042154"/>
                    <a:pt x="442214" y="5042154"/>
                    <a:pt x="434594" y="5042154"/>
                  </a:cubicBezTo>
                  <a:cubicBezTo>
                    <a:pt x="419354" y="5042154"/>
                    <a:pt x="411734" y="5034534"/>
                    <a:pt x="404114" y="5019294"/>
                  </a:cubicBezTo>
                  <a:close/>
                  <a:moveTo>
                    <a:pt x="6466713" y="4866767"/>
                  </a:moveTo>
                  <a:cubicBezTo>
                    <a:pt x="6451473" y="4859147"/>
                    <a:pt x="6436233" y="4836287"/>
                    <a:pt x="6451473" y="4813300"/>
                  </a:cubicBezTo>
                  <a:cubicBezTo>
                    <a:pt x="6459093" y="4798060"/>
                    <a:pt x="6481953" y="4790440"/>
                    <a:pt x="6497193" y="4798060"/>
                  </a:cubicBezTo>
                  <a:cubicBezTo>
                    <a:pt x="6520053" y="4805680"/>
                    <a:pt x="6527673" y="4828540"/>
                    <a:pt x="6520053" y="4843780"/>
                  </a:cubicBezTo>
                  <a:cubicBezTo>
                    <a:pt x="6512433" y="4859020"/>
                    <a:pt x="6497193" y="4866640"/>
                    <a:pt x="6481953" y="4866640"/>
                  </a:cubicBezTo>
                  <a:cubicBezTo>
                    <a:pt x="6474333" y="4866640"/>
                    <a:pt x="6474333" y="4866640"/>
                    <a:pt x="6466713" y="4866640"/>
                  </a:cubicBezTo>
                  <a:close/>
                  <a:moveTo>
                    <a:pt x="305054" y="4828540"/>
                  </a:moveTo>
                  <a:cubicBezTo>
                    <a:pt x="297434" y="4805680"/>
                    <a:pt x="305054" y="4782820"/>
                    <a:pt x="327914" y="4775073"/>
                  </a:cubicBezTo>
                  <a:cubicBezTo>
                    <a:pt x="343154" y="4767453"/>
                    <a:pt x="366014" y="4775073"/>
                    <a:pt x="373634" y="4797933"/>
                  </a:cubicBezTo>
                  <a:cubicBezTo>
                    <a:pt x="381254" y="4813173"/>
                    <a:pt x="373634" y="4836033"/>
                    <a:pt x="358394" y="4843653"/>
                  </a:cubicBezTo>
                  <a:cubicBezTo>
                    <a:pt x="350774" y="4851273"/>
                    <a:pt x="343154" y="4851273"/>
                    <a:pt x="343154" y="4851273"/>
                  </a:cubicBezTo>
                  <a:cubicBezTo>
                    <a:pt x="327914" y="4851273"/>
                    <a:pt x="312674" y="4843653"/>
                    <a:pt x="305054" y="4828413"/>
                  </a:cubicBezTo>
                  <a:close/>
                  <a:moveTo>
                    <a:pt x="6550660" y="4668520"/>
                  </a:moveTo>
                  <a:cubicBezTo>
                    <a:pt x="6535420" y="4660900"/>
                    <a:pt x="6520180" y="4638040"/>
                    <a:pt x="6527800" y="4622800"/>
                  </a:cubicBezTo>
                  <a:cubicBezTo>
                    <a:pt x="6535420" y="4599940"/>
                    <a:pt x="6558280" y="4592320"/>
                    <a:pt x="6581140" y="4599940"/>
                  </a:cubicBezTo>
                  <a:cubicBezTo>
                    <a:pt x="6604000" y="4607560"/>
                    <a:pt x="6611620" y="4630420"/>
                    <a:pt x="6604000" y="4645660"/>
                  </a:cubicBezTo>
                  <a:cubicBezTo>
                    <a:pt x="6596380" y="4660900"/>
                    <a:pt x="6581140" y="4668520"/>
                    <a:pt x="6565900" y="4668520"/>
                  </a:cubicBezTo>
                  <a:cubicBezTo>
                    <a:pt x="6565900" y="4668520"/>
                    <a:pt x="6558280" y="4668520"/>
                    <a:pt x="6550660" y="4668520"/>
                  </a:cubicBezTo>
                  <a:close/>
                  <a:moveTo>
                    <a:pt x="221107" y="4630420"/>
                  </a:moveTo>
                  <a:cubicBezTo>
                    <a:pt x="213487" y="4607560"/>
                    <a:pt x="228727" y="4584700"/>
                    <a:pt x="243967" y="4576953"/>
                  </a:cubicBezTo>
                  <a:cubicBezTo>
                    <a:pt x="266827" y="4569333"/>
                    <a:pt x="289687" y="4584573"/>
                    <a:pt x="297307" y="4599813"/>
                  </a:cubicBezTo>
                  <a:cubicBezTo>
                    <a:pt x="304927" y="4622673"/>
                    <a:pt x="289687" y="4645533"/>
                    <a:pt x="274447" y="4653280"/>
                  </a:cubicBezTo>
                  <a:cubicBezTo>
                    <a:pt x="266827" y="4653280"/>
                    <a:pt x="266827" y="4653280"/>
                    <a:pt x="259207" y="4653280"/>
                  </a:cubicBezTo>
                  <a:cubicBezTo>
                    <a:pt x="243967" y="4653280"/>
                    <a:pt x="228727" y="4645660"/>
                    <a:pt x="221107" y="4630420"/>
                  </a:cubicBezTo>
                  <a:close/>
                  <a:moveTo>
                    <a:pt x="6626860" y="4470146"/>
                  </a:moveTo>
                  <a:cubicBezTo>
                    <a:pt x="6604000" y="4462526"/>
                    <a:pt x="6596380" y="4439666"/>
                    <a:pt x="6604000" y="4416679"/>
                  </a:cubicBezTo>
                  <a:cubicBezTo>
                    <a:pt x="6604000" y="4401439"/>
                    <a:pt x="6626860" y="4386199"/>
                    <a:pt x="6649720" y="4393819"/>
                  </a:cubicBezTo>
                  <a:cubicBezTo>
                    <a:pt x="6672580" y="4401439"/>
                    <a:pt x="6680200" y="4424299"/>
                    <a:pt x="6672580" y="4439539"/>
                  </a:cubicBezTo>
                  <a:cubicBezTo>
                    <a:pt x="6672580" y="4454779"/>
                    <a:pt x="6657340" y="4470019"/>
                    <a:pt x="6634480" y="4470019"/>
                  </a:cubicBezTo>
                  <a:cubicBezTo>
                    <a:pt x="6634480" y="4470019"/>
                    <a:pt x="6626860" y="4470019"/>
                    <a:pt x="6626860" y="4470019"/>
                  </a:cubicBezTo>
                  <a:close/>
                  <a:moveTo>
                    <a:pt x="152527" y="4424299"/>
                  </a:moveTo>
                  <a:cubicBezTo>
                    <a:pt x="144907" y="4401439"/>
                    <a:pt x="160147" y="4378579"/>
                    <a:pt x="175387" y="4378579"/>
                  </a:cubicBezTo>
                  <a:cubicBezTo>
                    <a:pt x="198247" y="4370959"/>
                    <a:pt x="221107" y="4378579"/>
                    <a:pt x="228727" y="4401439"/>
                  </a:cubicBezTo>
                  <a:cubicBezTo>
                    <a:pt x="228727" y="4424299"/>
                    <a:pt x="221107" y="4439539"/>
                    <a:pt x="198247" y="4447159"/>
                  </a:cubicBezTo>
                  <a:cubicBezTo>
                    <a:pt x="198247" y="4447159"/>
                    <a:pt x="190627" y="4447159"/>
                    <a:pt x="190627" y="4447159"/>
                  </a:cubicBezTo>
                  <a:cubicBezTo>
                    <a:pt x="175387" y="4447159"/>
                    <a:pt x="160147" y="4439539"/>
                    <a:pt x="152527" y="4424299"/>
                  </a:cubicBezTo>
                  <a:close/>
                  <a:moveTo>
                    <a:pt x="6687947" y="4264025"/>
                  </a:moveTo>
                  <a:cubicBezTo>
                    <a:pt x="6665086" y="4256405"/>
                    <a:pt x="6649847" y="4233545"/>
                    <a:pt x="6657467" y="4218305"/>
                  </a:cubicBezTo>
                  <a:cubicBezTo>
                    <a:pt x="6665086" y="4195445"/>
                    <a:pt x="6680326" y="4180205"/>
                    <a:pt x="6703186" y="4187825"/>
                  </a:cubicBezTo>
                  <a:cubicBezTo>
                    <a:pt x="6726047" y="4195445"/>
                    <a:pt x="6733667" y="4210685"/>
                    <a:pt x="6733667" y="4233545"/>
                  </a:cubicBezTo>
                  <a:cubicBezTo>
                    <a:pt x="6726047" y="4248785"/>
                    <a:pt x="6710807" y="4264025"/>
                    <a:pt x="6695567" y="4264025"/>
                  </a:cubicBezTo>
                  <a:cubicBezTo>
                    <a:pt x="6695567" y="4264025"/>
                    <a:pt x="6687947" y="4264025"/>
                    <a:pt x="6687947" y="4264025"/>
                  </a:cubicBezTo>
                  <a:close/>
                  <a:moveTo>
                    <a:pt x="99187" y="4210812"/>
                  </a:moveTo>
                  <a:cubicBezTo>
                    <a:pt x="91567" y="4195572"/>
                    <a:pt x="106807" y="4172712"/>
                    <a:pt x="122047" y="4165092"/>
                  </a:cubicBezTo>
                  <a:cubicBezTo>
                    <a:pt x="144907" y="4165092"/>
                    <a:pt x="167767" y="4172712"/>
                    <a:pt x="167767" y="4195572"/>
                  </a:cubicBezTo>
                  <a:cubicBezTo>
                    <a:pt x="175387" y="4218432"/>
                    <a:pt x="160147" y="4241292"/>
                    <a:pt x="144907" y="4241292"/>
                  </a:cubicBezTo>
                  <a:cubicBezTo>
                    <a:pt x="137287" y="4241292"/>
                    <a:pt x="137287" y="4241292"/>
                    <a:pt x="129667" y="4241292"/>
                  </a:cubicBezTo>
                  <a:cubicBezTo>
                    <a:pt x="114427" y="4241292"/>
                    <a:pt x="99187" y="4233672"/>
                    <a:pt x="99187" y="4210812"/>
                  </a:cubicBezTo>
                  <a:close/>
                  <a:moveTo>
                    <a:pt x="6733667" y="4050538"/>
                  </a:moveTo>
                  <a:cubicBezTo>
                    <a:pt x="6710807" y="4050538"/>
                    <a:pt x="6695567" y="4027678"/>
                    <a:pt x="6703187" y="4004818"/>
                  </a:cubicBezTo>
                  <a:cubicBezTo>
                    <a:pt x="6703187" y="3989578"/>
                    <a:pt x="6726048" y="3974338"/>
                    <a:pt x="6748907" y="3974338"/>
                  </a:cubicBezTo>
                  <a:cubicBezTo>
                    <a:pt x="6764148" y="3981958"/>
                    <a:pt x="6779387" y="3997198"/>
                    <a:pt x="6779387" y="4020058"/>
                  </a:cubicBezTo>
                  <a:cubicBezTo>
                    <a:pt x="6771767" y="4042918"/>
                    <a:pt x="6756527" y="4050538"/>
                    <a:pt x="6741287" y="4050538"/>
                  </a:cubicBezTo>
                  <a:cubicBezTo>
                    <a:pt x="6741287" y="4050538"/>
                    <a:pt x="6733667" y="4050538"/>
                    <a:pt x="6733667" y="4050538"/>
                  </a:cubicBezTo>
                  <a:close/>
                  <a:moveTo>
                    <a:pt x="53340" y="4004818"/>
                  </a:moveTo>
                  <a:cubicBezTo>
                    <a:pt x="45720" y="3981958"/>
                    <a:pt x="60960" y="3959098"/>
                    <a:pt x="83820" y="3959098"/>
                  </a:cubicBezTo>
                  <a:cubicBezTo>
                    <a:pt x="106680" y="3951478"/>
                    <a:pt x="121920" y="3966718"/>
                    <a:pt x="129540" y="3989578"/>
                  </a:cubicBezTo>
                  <a:cubicBezTo>
                    <a:pt x="129540" y="4012438"/>
                    <a:pt x="114300" y="4027678"/>
                    <a:pt x="99060" y="4035298"/>
                  </a:cubicBezTo>
                  <a:cubicBezTo>
                    <a:pt x="91440" y="4035298"/>
                    <a:pt x="91440" y="4035298"/>
                    <a:pt x="91440" y="4035298"/>
                  </a:cubicBezTo>
                  <a:cubicBezTo>
                    <a:pt x="68580" y="4035298"/>
                    <a:pt x="53340" y="4020058"/>
                    <a:pt x="53340" y="4004818"/>
                  </a:cubicBezTo>
                  <a:close/>
                  <a:moveTo>
                    <a:pt x="6764147" y="3836924"/>
                  </a:moveTo>
                  <a:cubicBezTo>
                    <a:pt x="6748907" y="3836924"/>
                    <a:pt x="6733667" y="3821684"/>
                    <a:pt x="6733667" y="3798824"/>
                  </a:cubicBezTo>
                  <a:cubicBezTo>
                    <a:pt x="6733667" y="3775964"/>
                    <a:pt x="6756526" y="3760724"/>
                    <a:pt x="6771767" y="3768344"/>
                  </a:cubicBezTo>
                  <a:cubicBezTo>
                    <a:pt x="6794626" y="3768344"/>
                    <a:pt x="6809867" y="3783584"/>
                    <a:pt x="6809867" y="3806444"/>
                  </a:cubicBezTo>
                  <a:cubicBezTo>
                    <a:pt x="6809867" y="3829304"/>
                    <a:pt x="6787007" y="3844544"/>
                    <a:pt x="6771767" y="3844544"/>
                  </a:cubicBezTo>
                  <a:cubicBezTo>
                    <a:pt x="6771767" y="3844544"/>
                    <a:pt x="6764147" y="3836924"/>
                    <a:pt x="6764147" y="3836924"/>
                  </a:cubicBezTo>
                  <a:close/>
                  <a:moveTo>
                    <a:pt x="22860" y="3791204"/>
                  </a:moveTo>
                  <a:cubicBezTo>
                    <a:pt x="22860" y="3768344"/>
                    <a:pt x="38100" y="3745484"/>
                    <a:pt x="53340" y="3745484"/>
                  </a:cubicBezTo>
                  <a:cubicBezTo>
                    <a:pt x="76200" y="3745484"/>
                    <a:pt x="99060" y="3760724"/>
                    <a:pt x="99060" y="3775964"/>
                  </a:cubicBezTo>
                  <a:cubicBezTo>
                    <a:pt x="99060" y="3798824"/>
                    <a:pt x="83820" y="3821684"/>
                    <a:pt x="60960" y="3821684"/>
                  </a:cubicBezTo>
                  <a:cubicBezTo>
                    <a:pt x="38100" y="3821684"/>
                    <a:pt x="22860" y="3806444"/>
                    <a:pt x="22860" y="3791204"/>
                  </a:cubicBezTo>
                  <a:close/>
                  <a:moveTo>
                    <a:pt x="6787007" y="3623310"/>
                  </a:moveTo>
                  <a:cubicBezTo>
                    <a:pt x="6764147" y="3623310"/>
                    <a:pt x="6748907" y="3608070"/>
                    <a:pt x="6748907" y="3585210"/>
                  </a:cubicBezTo>
                  <a:cubicBezTo>
                    <a:pt x="6748907" y="3562350"/>
                    <a:pt x="6771767" y="3547110"/>
                    <a:pt x="6787007" y="3554730"/>
                  </a:cubicBezTo>
                  <a:cubicBezTo>
                    <a:pt x="6809867" y="3554730"/>
                    <a:pt x="6825107" y="3569970"/>
                    <a:pt x="6825107" y="3592830"/>
                  </a:cubicBezTo>
                  <a:cubicBezTo>
                    <a:pt x="6825107" y="3608070"/>
                    <a:pt x="6809867" y="3630930"/>
                    <a:pt x="6787007" y="3630930"/>
                  </a:cubicBezTo>
                  <a:cubicBezTo>
                    <a:pt x="6787007" y="3630930"/>
                    <a:pt x="6787007" y="3630930"/>
                    <a:pt x="6787007" y="3623310"/>
                  </a:cubicBezTo>
                  <a:close/>
                  <a:moveTo>
                    <a:pt x="7620" y="3569970"/>
                  </a:moveTo>
                  <a:cubicBezTo>
                    <a:pt x="7620" y="3547110"/>
                    <a:pt x="22860" y="3531870"/>
                    <a:pt x="45720" y="3531870"/>
                  </a:cubicBezTo>
                  <a:cubicBezTo>
                    <a:pt x="60960" y="3531870"/>
                    <a:pt x="83820" y="3547110"/>
                    <a:pt x="83820" y="3569970"/>
                  </a:cubicBezTo>
                  <a:cubicBezTo>
                    <a:pt x="83820" y="3592830"/>
                    <a:pt x="68580" y="3608070"/>
                    <a:pt x="45720" y="3608070"/>
                  </a:cubicBezTo>
                  <a:cubicBezTo>
                    <a:pt x="22860" y="3608070"/>
                    <a:pt x="7620" y="3592830"/>
                    <a:pt x="7620" y="3569970"/>
                  </a:cubicBezTo>
                  <a:close/>
                  <a:moveTo>
                    <a:pt x="6756526" y="3371596"/>
                  </a:moveTo>
                  <a:cubicBezTo>
                    <a:pt x="6756526" y="3356356"/>
                    <a:pt x="6771767" y="3333496"/>
                    <a:pt x="6794626" y="3333496"/>
                  </a:cubicBezTo>
                  <a:cubicBezTo>
                    <a:pt x="6809867" y="3333496"/>
                    <a:pt x="6832726" y="3356356"/>
                    <a:pt x="6832726" y="3371596"/>
                  </a:cubicBezTo>
                  <a:cubicBezTo>
                    <a:pt x="6832726" y="3394456"/>
                    <a:pt x="6809867" y="3409696"/>
                    <a:pt x="6794626" y="3409696"/>
                  </a:cubicBezTo>
                  <a:cubicBezTo>
                    <a:pt x="6771767" y="3409696"/>
                    <a:pt x="6756526" y="3394456"/>
                    <a:pt x="6756526" y="3371596"/>
                  </a:cubicBezTo>
                  <a:close/>
                  <a:moveTo>
                    <a:pt x="38100" y="3394456"/>
                  </a:moveTo>
                  <a:cubicBezTo>
                    <a:pt x="22860" y="3394456"/>
                    <a:pt x="0" y="3379216"/>
                    <a:pt x="0" y="3356356"/>
                  </a:cubicBezTo>
                  <a:cubicBezTo>
                    <a:pt x="0" y="3333496"/>
                    <a:pt x="22860" y="3318256"/>
                    <a:pt x="38100" y="3318256"/>
                  </a:cubicBezTo>
                  <a:cubicBezTo>
                    <a:pt x="60960" y="3318256"/>
                    <a:pt x="76200" y="3333496"/>
                    <a:pt x="76200" y="3356356"/>
                  </a:cubicBezTo>
                  <a:cubicBezTo>
                    <a:pt x="76200" y="3379216"/>
                    <a:pt x="60960" y="3394456"/>
                    <a:pt x="38100" y="3394456"/>
                  </a:cubicBezTo>
                  <a:close/>
                  <a:moveTo>
                    <a:pt x="6741287" y="3165602"/>
                  </a:moveTo>
                  <a:cubicBezTo>
                    <a:pt x="6741287" y="3142742"/>
                    <a:pt x="6756527" y="3127502"/>
                    <a:pt x="6779387" y="3119882"/>
                  </a:cubicBezTo>
                  <a:cubicBezTo>
                    <a:pt x="6802247" y="3119882"/>
                    <a:pt x="6817487" y="3135122"/>
                    <a:pt x="6817487" y="3157982"/>
                  </a:cubicBezTo>
                  <a:cubicBezTo>
                    <a:pt x="6825107" y="3180842"/>
                    <a:pt x="6809867" y="3196082"/>
                    <a:pt x="6787007" y="3196082"/>
                  </a:cubicBezTo>
                  <a:cubicBezTo>
                    <a:pt x="6787007" y="3196082"/>
                    <a:pt x="6787007" y="3196082"/>
                    <a:pt x="6779387" y="3196082"/>
                  </a:cubicBezTo>
                  <a:cubicBezTo>
                    <a:pt x="6764147" y="3196082"/>
                    <a:pt x="6748907" y="3180842"/>
                    <a:pt x="6741287" y="3165602"/>
                  </a:cubicBezTo>
                  <a:close/>
                  <a:moveTo>
                    <a:pt x="45720" y="3180842"/>
                  </a:moveTo>
                  <a:cubicBezTo>
                    <a:pt x="30480" y="3180842"/>
                    <a:pt x="15240" y="3157982"/>
                    <a:pt x="15240" y="3135122"/>
                  </a:cubicBezTo>
                  <a:cubicBezTo>
                    <a:pt x="15240" y="3119882"/>
                    <a:pt x="30480" y="3104642"/>
                    <a:pt x="53340" y="3104642"/>
                  </a:cubicBezTo>
                  <a:cubicBezTo>
                    <a:pt x="76200" y="3104642"/>
                    <a:pt x="91440" y="3119882"/>
                    <a:pt x="91440" y="3142742"/>
                  </a:cubicBezTo>
                  <a:cubicBezTo>
                    <a:pt x="91440" y="3165602"/>
                    <a:pt x="68580" y="3180842"/>
                    <a:pt x="53340" y="3180842"/>
                  </a:cubicBezTo>
                  <a:cubicBezTo>
                    <a:pt x="53340" y="3180842"/>
                    <a:pt x="45720" y="3180842"/>
                    <a:pt x="45720" y="3180842"/>
                  </a:cubicBezTo>
                  <a:close/>
                  <a:moveTo>
                    <a:pt x="6718426" y="2951988"/>
                  </a:moveTo>
                  <a:cubicBezTo>
                    <a:pt x="6718426" y="2929128"/>
                    <a:pt x="6733667" y="2913888"/>
                    <a:pt x="6756526" y="2906268"/>
                  </a:cubicBezTo>
                  <a:cubicBezTo>
                    <a:pt x="6771767" y="2906268"/>
                    <a:pt x="6794626" y="2921508"/>
                    <a:pt x="6794626" y="2944368"/>
                  </a:cubicBezTo>
                  <a:cubicBezTo>
                    <a:pt x="6802247" y="2959608"/>
                    <a:pt x="6787007" y="2982468"/>
                    <a:pt x="6764147" y="2982468"/>
                  </a:cubicBezTo>
                  <a:cubicBezTo>
                    <a:pt x="6764147" y="2982468"/>
                    <a:pt x="6764147" y="2982468"/>
                    <a:pt x="6756526" y="2982468"/>
                  </a:cubicBezTo>
                  <a:cubicBezTo>
                    <a:pt x="6741287" y="2982468"/>
                    <a:pt x="6726047" y="2974848"/>
                    <a:pt x="6718426" y="2951988"/>
                  </a:cubicBezTo>
                  <a:close/>
                  <a:moveTo>
                    <a:pt x="68580" y="2967228"/>
                  </a:moveTo>
                  <a:cubicBezTo>
                    <a:pt x="45720" y="2959608"/>
                    <a:pt x="38100" y="2944368"/>
                    <a:pt x="38100" y="2921508"/>
                  </a:cubicBezTo>
                  <a:cubicBezTo>
                    <a:pt x="38100" y="2898648"/>
                    <a:pt x="60960" y="2891028"/>
                    <a:pt x="83820" y="2891028"/>
                  </a:cubicBezTo>
                  <a:cubicBezTo>
                    <a:pt x="99060" y="2891028"/>
                    <a:pt x="114300" y="2913888"/>
                    <a:pt x="114300" y="2936748"/>
                  </a:cubicBezTo>
                  <a:cubicBezTo>
                    <a:pt x="106680" y="2951988"/>
                    <a:pt x="91440" y="2967228"/>
                    <a:pt x="76200" y="2967228"/>
                  </a:cubicBezTo>
                  <a:cubicBezTo>
                    <a:pt x="76200" y="2967228"/>
                    <a:pt x="68580" y="2967228"/>
                    <a:pt x="68580" y="2967228"/>
                  </a:cubicBezTo>
                  <a:close/>
                  <a:moveTo>
                    <a:pt x="6687820" y="2745994"/>
                  </a:moveTo>
                  <a:cubicBezTo>
                    <a:pt x="6680200" y="2723134"/>
                    <a:pt x="6695440" y="2700274"/>
                    <a:pt x="6718300" y="2700274"/>
                  </a:cubicBezTo>
                  <a:cubicBezTo>
                    <a:pt x="6733540" y="2692654"/>
                    <a:pt x="6756400" y="2707894"/>
                    <a:pt x="6764020" y="2730754"/>
                  </a:cubicBezTo>
                  <a:cubicBezTo>
                    <a:pt x="6764020" y="2745994"/>
                    <a:pt x="6748780" y="2768854"/>
                    <a:pt x="6733540" y="2776474"/>
                  </a:cubicBezTo>
                  <a:cubicBezTo>
                    <a:pt x="6725920" y="2776474"/>
                    <a:pt x="6725920" y="2776474"/>
                    <a:pt x="6725920" y="2776474"/>
                  </a:cubicBezTo>
                  <a:cubicBezTo>
                    <a:pt x="6703060" y="2776474"/>
                    <a:pt x="6687820" y="2761234"/>
                    <a:pt x="6687820" y="2745994"/>
                  </a:cubicBezTo>
                  <a:close/>
                  <a:moveTo>
                    <a:pt x="106680" y="2753614"/>
                  </a:moveTo>
                  <a:cubicBezTo>
                    <a:pt x="83820" y="2753614"/>
                    <a:pt x="68580" y="2730754"/>
                    <a:pt x="76200" y="2707894"/>
                  </a:cubicBezTo>
                  <a:cubicBezTo>
                    <a:pt x="76200" y="2685034"/>
                    <a:pt x="99060" y="2677414"/>
                    <a:pt x="121920" y="2677414"/>
                  </a:cubicBezTo>
                  <a:cubicBezTo>
                    <a:pt x="144780" y="2685034"/>
                    <a:pt x="152400" y="2707894"/>
                    <a:pt x="152400" y="2723134"/>
                  </a:cubicBezTo>
                  <a:cubicBezTo>
                    <a:pt x="144780" y="2745994"/>
                    <a:pt x="129540" y="2753614"/>
                    <a:pt x="114300" y="2753614"/>
                  </a:cubicBezTo>
                  <a:cubicBezTo>
                    <a:pt x="106680" y="2753614"/>
                    <a:pt x="106680" y="2753614"/>
                    <a:pt x="106680" y="2753614"/>
                  </a:cubicBezTo>
                  <a:close/>
                  <a:moveTo>
                    <a:pt x="6634480" y="2540000"/>
                  </a:moveTo>
                  <a:cubicBezTo>
                    <a:pt x="6634480" y="2517140"/>
                    <a:pt x="6642100" y="2494280"/>
                    <a:pt x="6664960" y="2494280"/>
                  </a:cubicBezTo>
                  <a:cubicBezTo>
                    <a:pt x="6687820" y="2486660"/>
                    <a:pt x="6703060" y="2494280"/>
                    <a:pt x="6710680" y="2517140"/>
                  </a:cubicBezTo>
                  <a:cubicBezTo>
                    <a:pt x="6718300" y="2540000"/>
                    <a:pt x="6703060" y="2562860"/>
                    <a:pt x="6687820" y="2562860"/>
                  </a:cubicBezTo>
                  <a:cubicBezTo>
                    <a:pt x="6680200" y="2562860"/>
                    <a:pt x="6680200" y="2562860"/>
                    <a:pt x="6672580" y="2562860"/>
                  </a:cubicBezTo>
                  <a:cubicBezTo>
                    <a:pt x="6657340" y="2562860"/>
                    <a:pt x="6642100" y="2555240"/>
                    <a:pt x="6634480" y="2540000"/>
                  </a:cubicBezTo>
                  <a:close/>
                  <a:moveTo>
                    <a:pt x="152527" y="2547620"/>
                  </a:moveTo>
                  <a:cubicBezTo>
                    <a:pt x="129667" y="2540000"/>
                    <a:pt x="122047" y="2517140"/>
                    <a:pt x="129667" y="2501900"/>
                  </a:cubicBezTo>
                  <a:cubicBezTo>
                    <a:pt x="129667" y="2479040"/>
                    <a:pt x="152527" y="2463800"/>
                    <a:pt x="175387" y="2471420"/>
                  </a:cubicBezTo>
                  <a:cubicBezTo>
                    <a:pt x="190627" y="2479040"/>
                    <a:pt x="205867" y="2501900"/>
                    <a:pt x="198247" y="2517140"/>
                  </a:cubicBezTo>
                  <a:cubicBezTo>
                    <a:pt x="198247" y="2532380"/>
                    <a:pt x="183007" y="2547620"/>
                    <a:pt x="167767" y="2547620"/>
                  </a:cubicBezTo>
                  <a:cubicBezTo>
                    <a:pt x="160147" y="2547620"/>
                    <a:pt x="160147" y="2547620"/>
                    <a:pt x="152527" y="2547620"/>
                  </a:cubicBezTo>
                  <a:close/>
                  <a:moveTo>
                    <a:pt x="6573520" y="2334006"/>
                  </a:moveTo>
                  <a:cubicBezTo>
                    <a:pt x="6565900" y="2318766"/>
                    <a:pt x="6581139" y="2295906"/>
                    <a:pt x="6596380" y="2288286"/>
                  </a:cubicBezTo>
                  <a:cubicBezTo>
                    <a:pt x="6619239" y="2280666"/>
                    <a:pt x="6642100" y="2288286"/>
                    <a:pt x="6649720" y="2311146"/>
                  </a:cubicBezTo>
                  <a:cubicBezTo>
                    <a:pt x="6657339" y="2334006"/>
                    <a:pt x="6642100" y="2349246"/>
                    <a:pt x="6626860" y="2356866"/>
                  </a:cubicBezTo>
                  <a:cubicBezTo>
                    <a:pt x="6619239" y="2364486"/>
                    <a:pt x="6611620" y="2364486"/>
                    <a:pt x="6611620" y="2364486"/>
                  </a:cubicBezTo>
                  <a:cubicBezTo>
                    <a:pt x="6596380" y="2364486"/>
                    <a:pt x="6581139" y="2349246"/>
                    <a:pt x="6573520" y="2334006"/>
                  </a:cubicBezTo>
                  <a:close/>
                  <a:moveTo>
                    <a:pt x="213487" y="2341626"/>
                  </a:moveTo>
                  <a:cubicBezTo>
                    <a:pt x="198247" y="2334006"/>
                    <a:pt x="183007" y="2311146"/>
                    <a:pt x="190627" y="2288159"/>
                  </a:cubicBezTo>
                  <a:cubicBezTo>
                    <a:pt x="198247" y="2272919"/>
                    <a:pt x="221107" y="2257679"/>
                    <a:pt x="243967" y="2265299"/>
                  </a:cubicBezTo>
                  <a:cubicBezTo>
                    <a:pt x="259207" y="2272919"/>
                    <a:pt x="274447" y="2295779"/>
                    <a:pt x="266827" y="2318766"/>
                  </a:cubicBezTo>
                  <a:cubicBezTo>
                    <a:pt x="259207" y="2334006"/>
                    <a:pt x="243967" y="2341626"/>
                    <a:pt x="228727" y="2341626"/>
                  </a:cubicBezTo>
                  <a:cubicBezTo>
                    <a:pt x="221107" y="2341626"/>
                    <a:pt x="221107" y="2341626"/>
                    <a:pt x="213487" y="2341626"/>
                  </a:cubicBezTo>
                  <a:close/>
                  <a:moveTo>
                    <a:pt x="6497320" y="2135632"/>
                  </a:moveTo>
                  <a:cubicBezTo>
                    <a:pt x="6489700" y="2120392"/>
                    <a:pt x="6504940" y="2097532"/>
                    <a:pt x="6520180" y="2089912"/>
                  </a:cubicBezTo>
                  <a:cubicBezTo>
                    <a:pt x="6543040" y="2082292"/>
                    <a:pt x="6565900" y="2089912"/>
                    <a:pt x="6573520" y="2105152"/>
                  </a:cubicBezTo>
                  <a:cubicBezTo>
                    <a:pt x="6581140" y="2128012"/>
                    <a:pt x="6565900" y="2150872"/>
                    <a:pt x="6550660" y="2158619"/>
                  </a:cubicBezTo>
                  <a:cubicBezTo>
                    <a:pt x="6543040" y="2158619"/>
                    <a:pt x="6543040" y="2158619"/>
                    <a:pt x="6535420" y="2158619"/>
                  </a:cubicBezTo>
                  <a:cubicBezTo>
                    <a:pt x="6520180" y="2158619"/>
                    <a:pt x="6504940" y="2150999"/>
                    <a:pt x="6497320" y="2135759"/>
                  </a:cubicBezTo>
                  <a:close/>
                  <a:moveTo>
                    <a:pt x="289814" y="2143379"/>
                  </a:moveTo>
                  <a:cubicBezTo>
                    <a:pt x="274574" y="2128139"/>
                    <a:pt x="259334" y="2112899"/>
                    <a:pt x="266954" y="2089912"/>
                  </a:cubicBezTo>
                  <a:cubicBezTo>
                    <a:pt x="274574" y="2067052"/>
                    <a:pt x="297434" y="2059432"/>
                    <a:pt x="320294" y="2067052"/>
                  </a:cubicBezTo>
                  <a:cubicBezTo>
                    <a:pt x="335534" y="2074672"/>
                    <a:pt x="350774" y="2097532"/>
                    <a:pt x="343154" y="2120519"/>
                  </a:cubicBezTo>
                  <a:cubicBezTo>
                    <a:pt x="335534" y="2135759"/>
                    <a:pt x="320294" y="2143379"/>
                    <a:pt x="305054" y="2143379"/>
                  </a:cubicBezTo>
                  <a:cubicBezTo>
                    <a:pt x="297434" y="2143379"/>
                    <a:pt x="297434" y="2143379"/>
                    <a:pt x="289814" y="2143379"/>
                  </a:cubicBezTo>
                  <a:close/>
                  <a:moveTo>
                    <a:pt x="6413373" y="1945005"/>
                  </a:moveTo>
                  <a:cubicBezTo>
                    <a:pt x="6405753" y="1922145"/>
                    <a:pt x="6413373" y="1899285"/>
                    <a:pt x="6428613" y="1891538"/>
                  </a:cubicBezTo>
                  <a:cubicBezTo>
                    <a:pt x="6451473" y="1883918"/>
                    <a:pt x="6474333" y="1891538"/>
                    <a:pt x="6481953" y="1914398"/>
                  </a:cubicBezTo>
                  <a:cubicBezTo>
                    <a:pt x="6489573" y="1929638"/>
                    <a:pt x="6481953" y="1952498"/>
                    <a:pt x="6466713" y="1960118"/>
                  </a:cubicBezTo>
                  <a:cubicBezTo>
                    <a:pt x="6459093" y="1967738"/>
                    <a:pt x="6451473" y="1967738"/>
                    <a:pt x="6443853" y="1967738"/>
                  </a:cubicBezTo>
                  <a:cubicBezTo>
                    <a:pt x="6436233" y="1967738"/>
                    <a:pt x="6420993" y="1960118"/>
                    <a:pt x="6413373" y="1944878"/>
                  </a:cubicBezTo>
                  <a:close/>
                  <a:moveTo>
                    <a:pt x="381254" y="1944878"/>
                  </a:moveTo>
                  <a:cubicBezTo>
                    <a:pt x="358394" y="1937258"/>
                    <a:pt x="350774" y="1914398"/>
                    <a:pt x="358394" y="1891411"/>
                  </a:cubicBezTo>
                  <a:cubicBezTo>
                    <a:pt x="373634" y="1876171"/>
                    <a:pt x="396494" y="1868551"/>
                    <a:pt x="411734" y="1876171"/>
                  </a:cubicBezTo>
                  <a:cubicBezTo>
                    <a:pt x="426974" y="1883791"/>
                    <a:pt x="434594" y="1906651"/>
                    <a:pt x="426974" y="1929638"/>
                  </a:cubicBezTo>
                  <a:cubicBezTo>
                    <a:pt x="419354" y="1937258"/>
                    <a:pt x="411734" y="1944878"/>
                    <a:pt x="396494" y="1944878"/>
                  </a:cubicBezTo>
                  <a:cubicBezTo>
                    <a:pt x="388874" y="1944878"/>
                    <a:pt x="381254" y="1944878"/>
                    <a:pt x="381254" y="1944878"/>
                  </a:cubicBezTo>
                  <a:close/>
                  <a:moveTo>
                    <a:pt x="6314186" y="1754124"/>
                  </a:moveTo>
                  <a:cubicBezTo>
                    <a:pt x="6306566" y="1738884"/>
                    <a:pt x="6306566" y="1716024"/>
                    <a:pt x="6329426" y="1708404"/>
                  </a:cubicBezTo>
                  <a:cubicBezTo>
                    <a:pt x="6344666" y="1693164"/>
                    <a:pt x="6367526" y="1700784"/>
                    <a:pt x="6382766" y="1716024"/>
                  </a:cubicBezTo>
                  <a:cubicBezTo>
                    <a:pt x="6390386" y="1738884"/>
                    <a:pt x="6382766" y="1761744"/>
                    <a:pt x="6367526" y="1769491"/>
                  </a:cubicBezTo>
                  <a:cubicBezTo>
                    <a:pt x="6359906" y="1777111"/>
                    <a:pt x="6352286" y="1777111"/>
                    <a:pt x="6344666" y="1777111"/>
                  </a:cubicBezTo>
                  <a:cubicBezTo>
                    <a:pt x="6329426" y="1777111"/>
                    <a:pt x="6321806" y="1769491"/>
                    <a:pt x="6314186" y="1754251"/>
                  </a:cubicBezTo>
                  <a:close/>
                  <a:moveTo>
                    <a:pt x="480441" y="1754251"/>
                  </a:moveTo>
                  <a:cubicBezTo>
                    <a:pt x="457581" y="1746631"/>
                    <a:pt x="449961" y="1723771"/>
                    <a:pt x="465201" y="1700784"/>
                  </a:cubicBezTo>
                  <a:cubicBezTo>
                    <a:pt x="472821" y="1685544"/>
                    <a:pt x="495681" y="1677924"/>
                    <a:pt x="518541" y="1685544"/>
                  </a:cubicBezTo>
                  <a:cubicBezTo>
                    <a:pt x="533781" y="1700784"/>
                    <a:pt x="541401" y="1723644"/>
                    <a:pt x="526161" y="1739011"/>
                  </a:cubicBezTo>
                  <a:cubicBezTo>
                    <a:pt x="518541" y="1754251"/>
                    <a:pt x="510921" y="1761871"/>
                    <a:pt x="495681" y="1761871"/>
                  </a:cubicBezTo>
                  <a:cubicBezTo>
                    <a:pt x="488061" y="1761871"/>
                    <a:pt x="480441" y="1754251"/>
                    <a:pt x="480441" y="1754251"/>
                  </a:cubicBezTo>
                  <a:close/>
                  <a:moveTo>
                    <a:pt x="6199886" y="1578737"/>
                  </a:moveTo>
                  <a:cubicBezTo>
                    <a:pt x="6199886" y="1571117"/>
                    <a:pt x="6199886" y="1571117"/>
                    <a:pt x="6199886" y="1571117"/>
                  </a:cubicBezTo>
                  <a:cubicBezTo>
                    <a:pt x="6184646" y="1555877"/>
                    <a:pt x="6192266" y="1533017"/>
                    <a:pt x="6207506" y="1517650"/>
                  </a:cubicBezTo>
                  <a:cubicBezTo>
                    <a:pt x="6230366" y="1510030"/>
                    <a:pt x="6253226" y="1510030"/>
                    <a:pt x="6260846" y="1532890"/>
                  </a:cubicBezTo>
                  <a:cubicBezTo>
                    <a:pt x="6268466" y="1532890"/>
                    <a:pt x="6268466" y="1532890"/>
                    <a:pt x="6268466" y="1532890"/>
                  </a:cubicBezTo>
                  <a:cubicBezTo>
                    <a:pt x="6276086" y="1555750"/>
                    <a:pt x="6276086" y="1578610"/>
                    <a:pt x="6253226" y="1586357"/>
                  </a:cubicBezTo>
                  <a:cubicBezTo>
                    <a:pt x="6245606" y="1593977"/>
                    <a:pt x="6237986" y="1593977"/>
                    <a:pt x="6230366" y="1593977"/>
                  </a:cubicBezTo>
                  <a:cubicBezTo>
                    <a:pt x="6222746" y="1593977"/>
                    <a:pt x="6207506" y="1586357"/>
                    <a:pt x="6199886" y="1578737"/>
                  </a:cubicBezTo>
                  <a:close/>
                  <a:moveTo>
                    <a:pt x="587248" y="1571117"/>
                  </a:moveTo>
                  <a:cubicBezTo>
                    <a:pt x="572008" y="1555877"/>
                    <a:pt x="564388" y="1533017"/>
                    <a:pt x="579628" y="1517650"/>
                  </a:cubicBezTo>
                  <a:cubicBezTo>
                    <a:pt x="587248" y="1502410"/>
                    <a:pt x="610108" y="1494790"/>
                    <a:pt x="632968" y="1510030"/>
                  </a:cubicBezTo>
                  <a:cubicBezTo>
                    <a:pt x="648208" y="1517650"/>
                    <a:pt x="655828" y="1540510"/>
                    <a:pt x="640588" y="1563497"/>
                  </a:cubicBezTo>
                  <a:cubicBezTo>
                    <a:pt x="632968" y="1571117"/>
                    <a:pt x="625348" y="1578737"/>
                    <a:pt x="610108" y="1578737"/>
                  </a:cubicBezTo>
                  <a:cubicBezTo>
                    <a:pt x="602488" y="1578737"/>
                    <a:pt x="594868" y="1578737"/>
                    <a:pt x="587248" y="1571117"/>
                  </a:cubicBezTo>
                  <a:close/>
                  <a:moveTo>
                    <a:pt x="6077839" y="1403223"/>
                  </a:moveTo>
                  <a:cubicBezTo>
                    <a:pt x="6062599" y="1380363"/>
                    <a:pt x="6070219" y="1357503"/>
                    <a:pt x="6085459" y="1349756"/>
                  </a:cubicBezTo>
                  <a:cubicBezTo>
                    <a:pt x="6100699" y="1334516"/>
                    <a:pt x="6123559" y="1334516"/>
                    <a:pt x="6138799" y="1357376"/>
                  </a:cubicBezTo>
                  <a:cubicBezTo>
                    <a:pt x="6146419" y="1372616"/>
                    <a:pt x="6146419" y="1395476"/>
                    <a:pt x="6131179" y="1410843"/>
                  </a:cubicBezTo>
                  <a:cubicBezTo>
                    <a:pt x="6123559" y="1410843"/>
                    <a:pt x="6115939" y="1418463"/>
                    <a:pt x="6108319" y="1418463"/>
                  </a:cubicBezTo>
                  <a:cubicBezTo>
                    <a:pt x="6093079" y="1418463"/>
                    <a:pt x="6085459" y="1410843"/>
                    <a:pt x="6077839" y="1403223"/>
                  </a:cubicBezTo>
                  <a:close/>
                  <a:moveTo>
                    <a:pt x="709168" y="1395603"/>
                  </a:moveTo>
                  <a:cubicBezTo>
                    <a:pt x="693928" y="1380363"/>
                    <a:pt x="693928" y="1357503"/>
                    <a:pt x="701548" y="1342136"/>
                  </a:cubicBezTo>
                  <a:cubicBezTo>
                    <a:pt x="716788" y="1326896"/>
                    <a:pt x="739648" y="1319276"/>
                    <a:pt x="754888" y="1334516"/>
                  </a:cubicBezTo>
                  <a:cubicBezTo>
                    <a:pt x="777748" y="1349756"/>
                    <a:pt x="777748" y="1372616"/>
                    <a:pt x="762508" y="1387983"/>
                  </a:cubicBezTo>
                  <a:cubicBezTo>
                    <a:pt x="754888" y="1395603"/>
                    <a:pt x="747268" y="1403223"/>
                    <a:pt x="732028" y="1403223"/>
                  </a:cubicBezTo>
                  <a:cubicBezTo>
                    <a:pt x="724408" y="1403223"/>
                    <a:pt x="716788" y="1403223"/>
                    <a:pt x="709168" y="1395603"/>
                  </a:cubicBezTo>
                  <a:close/>
                  <a:moveTo>
                    <a:pt x="5940552" y="1235456"/>
                  </a:moveTo>
                  <a:cubicBezTo>
                    <a:pt x="5932932" y="1220216"/>
                    <a:pt x="5932932" y="1197356"/>
                    <a:pt x="5948172" y="1181989"/>
                  </a:cubicBezTo>
                  <a:cubicBezTo>
                    <a:pt x="5963412" y="1166749"/>
                    <a:pt x="5986272" y="1166749"/>
                    <a:pt x="6001512" y="1181989"/>
                  </a:cubicBezTo>
                  <a:cubicBezTo>
                    <a:pt x="6016752" y="1204849"/>
                    <a:pt x="6009132" y="1227709"/>
                    <a:pt x="5993892" y="1243076"/>
                  </a:cubicBezTo>
                  <a:cubicBezTo>
                    <a:pt x="5986272" y="1243076"/>
                    <a:pt x="5978652" y="1250696"/>
                    <a:pt x="5971032" y="1250696"/>
                  </a:cubicBezTo>
                  <a:cubicBezTo>
                    <a:pt x="5963412" y="1250696"/>
                    <a:pt x="5948172" y="1243076"/>
                    <a:pt x="5940552" y="1235456"/>
                  </a:cubicBezTo>
                  <a:close/>
                  <a:moveTo>
                    <a:pt x="846455" y="1227836"/>
                  </a:moveTo>
                  <a:cubicBezTo>
                    <a:pt x="831215" y="1212596"/>
                    <a:pt x="831215" y="1189736"/>
                    <a:pt x="838835" y="1174369"/>
                  </a:cubicBezTo>
                  <a:cubicBezTo>
                    <a:pt x="854075" y="1159129"/>
                    <a:pt x="876935" y="1159129"/>
                    <a:pt x="892175" y="1174369"/>
                  </a:cubicBezTo>
                  <a:cubicBezTo>
                    <a:pt x="907415" y="1181989"/>
                    <a:pt x="915035" y="1204849"/>
                    <a:pt x="899795" y="1227836"/>
                  </a:cubicBezTo>
                  <a:cubicBezTo>
                    <a:pt x="892175" y="1235456"/>
                    <a:pt x="884555" y="1235456"/>
                    <a:pt x="869315" y="1235456"/>
                  </a:cubicBezTo>
                  <a:cubicBezTo>
                    <a:pt x="861695" y="1235456"/>
                    <a:pt x="854075" y="1235456"/>
                    <a:pt x="846455" y="1227836"/>
                  </a:cubicBezTo>
                  <a:close/>
                  <a:moveTo>
                    <a:pt x="5803265" y="1082802"/>
                  </a:moveTo>
                  <a:cubicBezTo>
                    <a:pt x="5788025" y="1067562"/>
                    <a:pt x="5788025" y="1037082"/>
                    <a:pt x="5803265" y="1029335"/>
                  </a:cubicBezTo>
                  <a:cubicBezTo>
                    <a:pt x="5818505" y="1014095"/>
                    <a:pt x="5841365" y="1014095"/>
                    <a:pt x="5856605" y="1029335"/>
                  </a:cubicBezTo>
                  <a:cubicBezTo>
                    <a:pt x="5871845" y="1044575"/>
                    <a:pt x="5871845" y="1067435"/>
                    <a:pt x="5856605" y="1082802"/>
                  </a:cubicBezTo>
                  <a:cubicBezTo>
                    <a:pt x="5848985" y="1090422"/>
                    <a:pt x="5833745" y="1090422"/>
                    <a:pt x="5826125" y="1090422"/>
                  </a:cubicBezTo>
                  <a:cubicBezTo>
                    <a:pt x="5818505" y="1090422"/>
                    <a:pt x="5810885" y="1090422"/>
                    <a:pt x="5803265" y="1082802"/>
                  </a:cubicBezTo>
                  <a:close/>
                  <a:moveTo>
                    <a:pt x="991362" y="1067562"/>
                  </a:moveTo>
                  <a:cubicBezTo>
                    <a:pt x="976122" y="1052322"/>
                    <a:pt x="976122" y="1029462"/>
                    <a:pt x="991362" y="1014095"/>
                  </a:cubicBezTo>
                  <a:cubicBezTo>
                    <a:pt x="1006602" y="998855"/>
                    <a:pt x="1029462" y="998855"/>
                    <a:pt x="1044702" y="1014095"/>
                  </a:cubicBezTo>
                  <a:cubicBezTo>
                    <a:pt x="1059942" y="1029335"/>
                    <a:pt x="1059942" y="1052195"/>
                    <a:pt x="1044702" y="1067562"/>
                  </a:cubicBezTo>
                  <a:cubicBezTo>
                    <a:pt x="1037082" y="1075182"/>
                    <a:pt x="1029462" y="1082802"/>
                    <a:pt x="1014222" y="1082802"/>
                  </a:cubicBezTo>
                  <a:cubicBezTo>
                    <a:pt x="1006602" y="1082802"/>
                    <a:pt x="998982" y="1075182"/>
                    <a:pt x="991362" y="1067562"/>
                  </a:cubicBezTo>
                  <a:close/>
                  <a:moveTo>
                    <a:pt x="5643118" y="930275"/>
                  </a:moveTo>
                  <a:cubicBezTo>
                    <a:pt x="5627878" y="922655"/>
                    <a:pt x="5627878" y="892175"/>
                    <a:pt x="5643118" y="876808"/>
                  </a:cubicBezTo>
                  <a:cubicBezTo>
                    <a:pt x="5658358" y="861568"/>
                    <a:pt x="5681218" y="861568"/>
                    <a:pt x="5696458" y="876808"/>
                  </a:cubicBezTo>
                  <a:cubicBezTo>
                    <a:pt x="5711698" y="892048"/>
                    <a:pt x="5711698" y="914908"/>
                    <a:pt x="5704078" y="930275"/>
                  </a:cubicBezTo>
                  <a:cubicBezTo>
                    <a:pt x="5696458" y="937895"/>
                    <a:pt x="5681218" y="945515"/>
                    <a:pt x="5673598" y="945515"/>
                  </a:cubicBezTo>
                  <a:cubicBezTo>
                    <a:pt x="5665978" y="945515"/>
                    <a:pt x="5650738" y="937895"/>
                    <a:pt x="5643118" y="930275"/>
                  </a:cubicBezTo>
                  <a:close/>
                  <a:moveTo>
                    <a:pt x="1143889" y="922655"/>
                  </a:moveTo>
                  <a:cubicBezTo>
                    <a:pt x="1128649" y="907415"/>
                    <a:pt x="1128649" y="876935"/>
                    <a:pt x="1143889" y="869188"/>
                  </a:cubicBezTo>
                  <a:cubicBezTo>
                    <a:pt x="1159129" y="853948"/>
                    <a:pt x="1189609" y="853948"/>
                    <a:pt x="1197229" y="869188"/>
                  </a:cubicBezTo>
                  <a:cubicBezTo>
                    <a:pt x="1212469" y="884428"/>
                    <a:pt x="1212469" y="907288"/>
                    <a:pt x="1197229" y="922655"/>
                  </a:cubicBezTo>
                  <a:cubicBezTo>
                    <a:pt x="1189609" y="930275"/>
                    <a:pt x="1181989" y="930275"/>
                    <a:pt x="1174369" y="930275"/>
                  </a:cubicBezTo>
                  <a:cubicBezTo>
                    <a:pt x="1159129" y="930275"/>
                    <a:pt x="1151509" y="930275"/>
                    <a:pt x="1143889" y="922655"/>
                  </a:cubicBezTo>
                  <a:close/>
                  <a:moveTo>
                    <a:pt x="5482971" y="792861"/>
                  </a:moveTo>
                  <a:cubicBezTo>
                    <a:pt x="5467731" y="785241"/>
                    <a:pt x="5467731" y="762381"/>
                    <a:pt x="5475351" y="739394"/>
                  </a:cubicBezTo>
                  <a:cubicBezTo>
                    <a:pt x="5490591" y="724154"/>
                    <a:pt x="5513451" y="724154"/>
                    <a:pt x="5528691" y="739394"/>
                  </a:cubicBezTo>
                  <a:cubicBezTo>
                    <a:pt x="5551551" y="747014"/>
                    <a:pt x="5551551" y="769874"/>
                    <a:pt x="5536311" y="792861"/>
                  </a:cubicBezTo>
                  <a:cubicBezTo>
                    <a:pt x="5528691" y="800481"/>
                    <a:pt x="5521071" y="808101"/>
                    <a:pt x="5505831" y="808101"/>
                  </a:cubicBezTo>
                  <a:cubicBezTo>
                    <a:pt x="5498211" y="808101"/>
                    <a:pt x="5490591" y="800481"/>
                    <a:pt x="5482971" y="792861"/>
                  </a:cubicBezTo>
                  <a:close/>
                  <a:moveTo>
                    <a:pt x="1304036" y="777621"/>
                  </a:moveTo>
                  <a:cubicBezTo>
                    <a:pt x="1296416" y="762381"/>
                    <a:pt x="1296416" y="739521"/>
                    <a:pt x="1311656" y="724154"/>
                  </a:cubicBezTo>
                  <a:cubicBezTo>
                    <a:pt x="1326896" y="716534"/>
                    <a:pt x="1349756" y="716534"/>
                    <a:pt x="1364996" y="731774"/>
                  </a:cubicBezTo>
                  <a:cubicBezTo>
                    <a:pt x="1380236" y="747014"/>
                    <a:pt x="1372616" y="777494"/>
                    <a:pt x="1357376" y="785241"/>
                  </a:cubicBezTo>
                  <a:cubicBezTo>
                    <a:pt x="1349756" y="792861"/>
                    <a:pt x="1342136" y="792861"/>
                    <a:pt x="1334516" y="792861"/>
                  </a:cubicBezTo>
                  <a:cubicBezTo>
                    <a:pt x="1326896" y="792861"/>
                    <a:pt x="1311656" y="792861"/>
                    <a:pt x="1304036" y="777621"/>
                  </a:cubicBezTo>
                  <a:close/>
                  <a:moveTo>
                    <a:pt x="5315204" y="670814"/>
                  </a:moveTo>
                  <a:cubicBezTo>
                    <a:pt x="5299964" y="655574"/>
                    <a:pt x="5292344" y="632714"/>
                    <a:pt x="5307584" y="617347"/>
                  </a:cubicBezTo>
                  <a:cubicBezTo>
                    <a:pt x="5315204" y="602107"/>
                    <a:pt x="5338064" y="594487"/>
                    <a:pt x="5360924" y="609727"/>
                  </a:cubicBezTo>
                  <a:cubicBezTo>
                    <a:pt x="5376164" y="617347"/>
                    <a:pt x="5376164" y="640207"/>
                    <a:pt x="5368544" y="663194"/>
                  </a:cubicBezTo>
                  <a:cubicBezTo>
                    <a:pt x="5360924" y="670814"/>
                    <a:pt x="5345684" y="678434"/>
                    <a:pt x="5338064" y="678434"/>
                  </a:cubicBezTo>
                  <a:cubicBezTo>
                    <a:pt x="5330444" y="678434"/>
                    <a:pt x="5322824" y="678434"/>
                    <a:pt x="5315204" y="670814"/>
                  </a:cubicBezTo>
                  <a:close/>
                  <a:moveTo>
                    <a:pt x="1479423" y="655574"/>
                  </a:moveTo>
                  <a:cubicBezTo>
                    <a:pt x="1464183" y="632714"/>
                    <a:pt x="1471803" y="609854"/>
                    <a:pt x="1487043" y="602107"/>
                  </a:cubicBezTo>
                  <a:cubicBezTo>
                    <a:pt x="1502283" y="586867"/>
                    <a:pt x="1525143" y="594487"/>
                    <a:pt x="1540383" y="609727"/>
                  </a:cubicBezTo>
                  <a:cubicBezTo>
                    <a:pt x="1548003" y="624967"/>
                    <a:pt x="1548003" y="647827"/>
                    <a:pt x="1532763" y="663194"/>
                  </a:cubicBezTo>
                  <a:cubicBezTo>
                    <a:pt x="1525143" y="663194"/>
                    <a:pt x="1517523" y="670814"/>
                    <a:pt x="1509903" y="670814"/>
                  </a:cubicBezTo>
                  <a:cubicBezTo>
                    <a:pt x="1494663" y="670814"/>
                    <a:pt x="1487043" y="663194"/>
                    <a:pt x="1479423" y="655574"/>
                  </a:cubicBezTo>
                  <a:close/>
                  <a:moveTo>
                    <a:pt x="5139817" y="556387"/>
                  </a:moveTo>
                  <a:cubicBezTo>
                    <a:pt x="5116957" y="541147"/>
                    <a:pt x="5109337" y="518287"/>
                    <a:pt x="5124577" y="502920"/>
                  </a:cubicBezTo>
                  <a:cubicBezTo>
                    <a:pt x="5132197" y="487680"/>
                    <a:pt x="5155057" y="480060"/>
                    <a:pt x="5177917" y="487680"/>
                  </a:cubicBezTo>
                  <a:cubicBezTo>
                    <a:pt x="5193157" y="502920"/>
                    <a:pt x="5200777" y="525780"/>
                    <a:pt x="5185537" y="541147"/>
                  </a:cubicBezTo>
                  <a:cubicBezTo>
                    <a:pt x="5185537" y="556387"/>
                    <a:pt x="5170297" y="564007"/>
                    <a:pt x="5155057" y="564007"/>
                  </a:cubicBezTo>
                  <a:cubicBezTo>
                    <a:pt x="5147437" y="564007"/>
                    <a:pt x="5139817" y="556387"/>
                    <a:pt x="5139817" y="556387"/>
                  </a:cubicBezTo>
                  <a:close/>
                  <a:moveTo>
                    <a:pt x="1654810" y="533527"/>
                  </a:moveTo>
                  <a:cubicBezTo>
                    <a:pt x="1647190" y="518287"/>
                    <a:pt x="1654810" y="495427"/>
                    <a:pt x="1670050" y="480060"/>
                  </a:cubicBezTo>
                  <a:cubicBezTo>
                    <a:pt x="1685290" y="472440"/>
                    <a:pt x="1708150" y="480060"/>
                    <a:pt x="1723390" y="495300"/>
                  </a:cubicBezTo>
                  <a:cubicBezTo>
                    <a:pt x="1731010" y="510540"/>
                    <a:pt x="1723390" y="533400"/>
                    <a:pt x="1708150" y="548767"/>
                  </a:cubicBezTo>
                  <a:cubicBezTo>
                    <a:pt x="1700530" y="548767"/>
                    <a:pt x="1692910" y="556387"/>
                    <a:pt x="1685290" y="556387"/>
                  </a:cubicBezTo>
                  <a:cubicBezTo>
                    <a:pt x="1677670" y="556387"/>
                    <a:pt x="1662430" y="548767"/>
                    <a:pt x="1654810" y="533527"/>
                  </a:cubicBezTo>
                  <a:close/>
                  <a:moveTo>
                    <a:pt x="4949190" y="449580"/>
                  </a:moveTo>
                  <a:cubicBezTo>
                    <a:pt x="4933950" y="441960"/>
                    <a:pt x="4926330" y="419100"/>
                    <a:pt x="4933950" y="403860"/>
                  </a:cubicBezTo>
                  <a:cubicBezTo>
                    <a:pt x="4949190" y="381000"/>
                    <a:pt x="4972050" y="373380"/>
                    <a:pt x="4987290" y="381000"/>
                  </a:cubicBezTo>
                  <a:cubicBezTo>
                    <a:pt x="5002530" y="396240"/>
                    <a:pt x="5010150" y="419100"/>
                    <a:pt x="5002530" y="434467"/>
                  </a:cubicBezTo>
                  <a:cubicBezTo>
                    <a:pt x="4994910" y="449707"/>
                    <a:pt x="4979670" y="457327"/>
                    <a:pt x="4972050" y="457327"/>
                  </a:cubicBezTo>
                  <a:cubicBezTo>
                    <a:pt x="4964430" y="457327"/>
                    <a:pt x="4956810" y="457327"/>
                    <a:pt x="4949190" y="449707"/>
                  </a:cubicBezTo>
                  <a:close/>
                  <a:moveTo>
                    <a:pt x="1845437" y="426847"/>
                  </a:moveTo>
                  <a:cubicBezTo>
                    <a:pt x="1830197" y="411607"/>
                    <a:pt x="1837817" y="388747"/>
                    <a:pt x="1860677" y="381127"/>
                  </a:cubicBezTo>
                  <a:cubicBezTo>
                    <a:pt x="1875917" y="365887"/>
                    <a:pt x="1898777" y="373507"/>
                    <a:pt x="1906397" y="396367"/>
                  </a:cubicBezTo>
                  <a:cubicBezTo>
                    <a:pt x="1921637" y="411607"/>
                    <a:pt x="1914017" y="434467"/>
                    <a:pt x="1891157" y="442087"/>
                  </a:cubicBezTo>
                  <a:cubicBezTo>
                    <a:pt x="1891157" y="449707"/>
                    <a:pt x="1883537" y="449707"/>
                    <a:pt x="1875917" y="449707"/>
                  </a:cubicBezTo>
                  <a:cubicBezTo>
                    <a:pt x="1860677" y="449707"/>
                    <a:pt x="1845437" y="442087"/>
                    <a:pt x="1845437" y="426847"/>
                  </a:cubicBezTo>
                  <a:close/>
                  <a:moveTo>
                    <a:pt x="4758563" y="358140"/>
                  </a:moveTo>
                  <a:cubicBezTo>
                    <a:pt x="4743323" y="350520"/>
                    <a:pt x="4735703" y="327660"/>
                    <a:pt x="4743323" y="312420"/>
                  </a:cubicBezTo>
                  <a:cubicBezTo>
                    <a:pt x="4750943" y="289560"/>
                    <a:pt x="4773803" y="281940"/>
                    <a:pt x="4789043" y="289560"/>
                  </a:cubicBezTo>
                  <a:cubicBezTo>
                    <a:pt x="4811903" y="297180"/>
                    <a:pt x="4819523" y="320040"/>
                    <a:pt x="4811903" y="343027"/>
                  </a:cubicBezTo>
                  <a:cubicBezTo>
                    <a:pt x="4804283" y="358267"/>
                    <a:pt x="4789043" y="365887"/>
                    <a:pt x="4773803" y="365887"/>
                  </a:cubicBezTo>
                  <a:cubicBezTo>
                    <a:pt x="4773803" y="365887"/>
                    <a:pt x="4766183" y="365887"/>
                    <a:pt x="4758563" y="358267"/>
                  </a:cubicBezTo>
                  <a:close/>
                  <a:moveTo>
                    <a:pt x="2036064" y="335407"/>
                  </a:moveTo>
                  <a:cubicBezTo>
                    <a:pt x="2028444" y="312547"/>
                    <a:pt x="2036064" y="289687"/>
                    <a:pt x="2051304" y="281940"/>
                  </a:cubicBezTo>
                  <a:cubicBezTo>
                    <a:pt x="2074164" y="274320"/>
                    <a:pt x="2097024" y="281940"/>
                    <a:pt x="2104644" y="304800"/>
                  </a:cubicBezTo>
                  <a:cubicBezTo>
                    <a:pt x="2112264" y="320040"/>
                    <a:pt x="2104644" y="342900"/>
                    <a:pt x="2081784" y="358267"/>
                  </a:cubicBezTo>
                  <a:cubicBezTo>
                    <a:pt x="2081784" y="358267"/>
                    <a:pt x="2074164" y="358267"/>
                    <a:pt x="2066544" y="358267"/>
                  </a:cubicBezTo>
                  <a:cubicBezTo>
                    <a:pt x="2051304" y="358267"/>
                    <a:pt x="2043684" y="350647"/>
                    <a:pt x="2036064" y="335407"/>
                  </a:cubicBezTo>
                  <a:close/>
                  <a:moveTo>
                    <a:pt x="4567809" y="281940"/>
                  </a:moveTo>
                  <a:cubicBezTo>
                    <a:pt x="4544949" y="274320"/>
                    <a:pt x="4537329" y="251460"/>
                    <a:pt x="4544949" y="228473"/>
                  </a:cubicBezTo>
                  <a:cubicBezTo>
                    <a:pt x="4552569" y="213233"/>
                    <a:pt x="4567809" y="205613"/>
                    <a:pt x="4590669" y="213233"/>
                  </a:cubicBezTo>
                  <a:cubicBezTo>
                    <a:pt x="4613529" y="213233"/>
                    <a:pt x="4621149" y="236093"/>
                    <a:pt x="4613529" y="258953"/>
                  </a:cubicBezTo>
                  <a:cubicBezTo>
                    <a:pt x="4605909" y="274193"/>
                    <a:pt x="4590669" y="281813"/>
                    <a:pt x="4575429" y="281813"/>
                  </a:cubicBezTo>
                  <a:cubicBezTo>
                    <a:pt x="4575429" y="281813"/>
                    <a:pt x="4567809" y="281813"/>
                    <a:pt x="4567809" y="281813"/>
                  </a:cubicBezTo>
                  <a:close/>
                  <a:moveTo>
                    <a:pt x="2234311" y="251333"/>
                  </a:moveTo>
                  <a:cubicBezTo>
                    <a:pt x="2226691" y="236093"/>
                    <a:pt x="2234311" y="213233"/>
                    <a:pt x="2257171" y="205613"/>
                  </a:cubicBezTo>
                  <a:cubicBezTo>
                    <a:pt x="2272411" y="197993"/>
                    <a:pt x="2295271" y="205613"/>
                    <a:pt x="2302891" y="228473"/>
                  </a:cubicBezTo>
                  <a:cubicBezTo>
                    <a:pt x="2310511" y="243713"/>
                    <a:pt x="2302891" y="266573"/>
                    <a:pt x="2280031" y="274193"/>
                  </a:cubicBezTo>
                  <a:cubicBezTo>
                    <a:pt x="2280031" y="274193"/>
                    <a:pt x="2272411" y="281813"/>
                    <a:pt x="2272411" y="281813"/>
                  </a:cubicBezTo>
                  <a:cubicBezTo>
                    <a:pt x="2249551" y="281813"/>
                    <a:pt x="2241931" y="266573"/>
                    <a:pt x="2234311" y="251333"/>
                  </a:cubicBezTo>
                  <a:close/>
                  <a:moveTo>
                    <a:pt x="4361942" y="213233"/>
                  </a:moveTo>
                  <a:cubicBezTo>
                    <a:pt x="4346702" y="205613"/>
                    <a:pt x="4331462" y="190373"/>
                    <a:pt x="4339082" y="167513"/>
                  </a:cubicBezTo>
                  <a:cubicBezTo>
                    <a:pt x="4346702" y="144653"/>
                    <a:pt x="4361942" y="137033"/>
                    <a:pt x="4384802" y="144653"/>
                  </a:cubicBezTo>
                  <a:cubicBezTo>
                    <a:pt x="4407662" y="144653"/>
                    <a:pt x="4415282" y="167513"/>
                    <a:pt x="4407662" y="190373"/>
                  </a:cubicBezTo>
                  <a:cubicBezTo>
                    <a:pt x="4407662" y="205613"/>
                    <a:pt x="4392422" y="213233"/>
                    <a:pt x="4377182" y="213233"/>
                  </a:cubicBezTo>
                  <a:cubicBezTo>
                    <a:pt x="4369562" y="213233"/>
                    <a:pt x="4369562" y="213233"/>
                    <a:pt x="4361942" y="213233"/>
                  </a:cubicBezTo>
                  <a:close/>
                  <a:moveTo>
                    <a:pt x="2432558" y="182753"/>
                  </a:moveTo>
                  <a:cubicBezTo>
                    <a:pt x="2432558" y="167513"/>
                    <a:pt x="2440178" y="144653"/>
                    <a:pt x="2463038" y="137033"/>
                  </a:cubicBezTo>
                  <a:cubicBezTo>
                    <a:pt x="2478278" y="129413"/>
                    <a:pt x="2501138" y="144653"/>
                    <a:pt x="2508758" y="159893"/>
                  </a:cubicBezTo>
                  <a:cubicBezTo>
                    <a:pt x="2516378" y="182753"/>
                    <a:pt x="2501138" y="205613"/>
                    <a:pt x="2485898" y="213360"/>
                  </a:cubicBezTo>
                  <a:cubicBezTo>
                    <a:pt x="2478278" y="213360"/>
                    <a:pt x="2478278" y="213360"/>
                    <a:pt x="2470658" y="213360"/>
                  </a:cubicBezTo>
                  <a:cubicBezTo>
                    <a:pt x="2455418" y="213360"/>
                    <a:pt x="2440178" y="198120"/>
                    <a:pt x="2432558" y="182880"/>
                  </a:cubicBezTo>
                  <a:close/>
                  <a:moveTo>
                    <a:pt x="4155948" y="160020"/>
                  </a:moveTo>
                  <a:cubicBezTo>
                    <a:pt x="4140708" y="160020"/>
                    <a:pt x="4125468" y="137160"/>
                    <a:pt x="4133088" y="114300"/>
                  </a:cubicBezTo>
                  <a:cubicBezTo>
                    <a:pt x="4133088" y="91440"/>
                    <a:pt x="4155948" y="83820"/>
                    <a:pt x="4178808" y="83820"/>
                  </a:cubicBezTo>
                  <a:cubicBezTo>
                    <a:pt x="4194048" y="91440"/>
                    <a:pt x="4209288" y="114300"/>
                    <a:pt x="4201668" y="129540"/>
                  </a:cubicBezTo>
                  <a:cubicBezTo>
                    <a:pt x="4201668" y="152400"/>
                    <a:pt x="4186428" y="160020"/>
                    <a:pt x="4163568" y="160020"/>
                  </a:cubicBezTo>
                  <a:cubicBezTo>
                    <a:pt x="4163568" y="160020"/>
                    <a:pt x="4163568" y="160020"/>
                    <a:pt x="4155948" y="160020"/>
                  </a:cubicBezTo>
                  <a:close/>
                  <a:moveTo>
                    <a:pt x="2646045" y="129540"/>
                  </a:moveTo>
                  <a:cubicBezTo>
                    <a:pt x="2638425" y="106680"/>
                    <a:pt x="2653665" y="91440"/>
                    <a:pt x="2668905" y="83820"/>
                  </a:cubicBezTo>
                  <a:cubicBezTo>
                    <a:pt x="2691765" y="76200"/>
                    <a:pt x="2714625" y="91440"/>
                    <a:pt x="2714625" y="114300"/>
                  </a:cubicBezTo>
                  <a:cubicBezTo>
                    <a:pt x="2722245" y="129540"/>
                    <a:pt x="2707005" y="152400"/>
                    <a:pt x="2684145" y="160020"/>
                  </a:cubicBezTo>
                  <a:cubicBezTo>
                    <a:pt x="2684145" y="160020"/>
                    <a:pt x="2684145" y="160020"/>
                    <a:pt x="2676525" y="160020"/>
                  </a:cubicBezTo>
                  <a:cubicBezTo>
                    <a:pt x="2661285" y="160020"/>
                    <a:pt x="2646045" y="144780"/>
                    <a:pt x="2646045" y="129540"/>
                  </a:cubicBezTo>
                  <a:close/>
                  <a:moveTo>
                    <a:pt x="3950081" y="121920"/>
                  </a:moveTo>
                  <a:cubicBezTo>
                    <a:pt x="3927221" y="114300"/>
                    <a:pt x="3919601" y="99060"/>
                    <a:pt x="3919601" y="76200"/>
                  </a:cubicBezTo>
                  <a:cubicBezTo>
                    <a:pt x="3919601" y="53340"/>
                    <a:pt x="3942461" y="45720"/>
                    <a:pt x="3965321" y="45720"/>
                  </a:cubicBezTo>
                  <a:cubicBezTo>
                    <a:pt x="3980561" y="45720"/>
                    <a:pt x="3995801" y="68580"/>
                    <a:pt x="3995801" y="91440"/>
                  </a:cubicBezTo>
                  <a:cubicBezTo>
                    <a:pt x="3988181" y="106680"/>
                    <a:pt x="3972941" y="121920"/>
                    <a:pt x="3957701" y="121920"/>
                  </a:cubicBezTo>
                  <a:cubicBezTo>
                    <a:pt x="3957701" y="121920"/>
                    <a:pt x="3950081" y="121920"/>
                    <a:pt x="3950081" y="121920"/>
                  </a:cubicBezTo>
                  <a:close/>
                  <a:moveTo>
                    <a:pt x="2851912" y="83820"/>
                  </a:moveTo>
                  <a:cubicBezTo>
                    <a:pt x="2851912" y="68580"/>
                    <a:pt x="2867152" y="45720"/>
                    <a:pt x="2882392" y="45720"/>
                  </a:cubicBezTo>
                  <a:cubicBezTo>
                    <a:pt x="2905252" y="38100"/>
                    <a:pt x="2928112" y="53340"/>
                    <a:pt x="2928112" y="76200"/>
                  </a:cubicBezTo>
                  <a:cubicBezTo>
                    <a:pt x="2928112" y="99060"/>
                    <a:pt x="2920492" y="114300"/>
                    <a:pt x="2897632" y="121920"/>
                  </a:cubicBezTo>
                  <a:cubicBezTo>
                    <a:pt x="2897632" y="121920"/>
                    <a:pt x="2890012" y="121920"/>
                    <a:pt x="2890012" y="121920"/>
                  </a:cubicBezTo>
                  <a:cubicBezTo>
                    <a:pt x="2874772" y="121920"/>
                    <a:pt x="2851912" y="106680"/>
                    <a:pt x="2851912" y="83820"/>
                  </a:cubicBezTo>
                  <a:close/>
                  <a:moveTo>
                    <a:pt x="3744087" y="91440"/>
                  </a:moveTo>
                  <a:cubicBezTo>
                    <a:pt x="3721227" y="91440"/>
                    <a:pt x="3705987" y="76200"/>
                    <a:pt x="3705987" y="53340"/>
                  </a:cubicBezTo>
                  <a:cubicBezTo>
                    <a:pt x="3705987" y="30480"/>
                    <a:pt x="3728847" y="15240"/>
                    <a:pt x="3751707" y="15240"/>
                  </a:cubicBezTo>
                  <a:cubicBezTo>
                    <a:pt x="3766947" y="22860"/>
                    <a:pt x="3782187" y="38100"/>
                    <a:pt x="3782187" y="60960"/>
                  </a:cubicBezTo>
                  <a:cubicBezTo>
                    <a:pt x="3782187" y="76200"/>
                    <a:pt x="3766947" y="91440"/>
                    <a:pt x="3744087" y="91440"/>
                  </a:cubicBezTo>
                  <a:close/>
                  <a:moveTo>
                    <a:pt x="3065399" y="60960"/>
                  </a:moveTo>
                  <a:cubicBezTo>
                    <a:pt x="3065399" y="38100"/>
                    <a:pt x="3080639" y="15240"/>
                    <a:pt x="3095879" y="15240"/>
                  </a:cubicBezTo>
                  <a:cubicBezTo>
                    <a:pt x="3118739" y="15240"/>
                    <a:pt x="3141599" y="30480"/>
                    <a:pt x="3141599" y="53340"/>
                  </a:cubicBezTo>
                  <a:cubicBezTo>
                    <a:pt x="3141599" y="68580"/>
                    <a:pt x="3126359" y="91440"/>
                    <a:pt x="3103499" y="91440"/>
                  </a:cubicBezTo>
                  <a:cubicBezTo>
                    <a:pt x="3080639" y="91440"/>
                    <a:pt x="3065399" y="76200"/>
                    <a:pt x="3065399" y="60960"/>
                  </a:cubicBezTo>
                  <a:close/>
                  <a:moveTo>
                    <a:pt x="3530600" y="83820"/>
                  </a:moveTo>
                  <a:cubicBezTo>
                    <a:pt x="3507740" y="76200"/>
                    <a:pt x="3492500" y="60960"/>
                    <a:pt x="3492500" y="38100"/>
                  </a:cubicBezTo>
                  <a:cubicBezTo>
                    <a:pt x="3492500" y="22860"/>
                    <a:pt x="3507740" y="0"/>
                    <a:pt x="3530600" y="7620"/>
                  </a:cubicBezTo>
                  <a:cubicBezTo>
                    <a:pt x="3553460" y="7620"/>
                    <a:pt x="3568700" y="22860"/>
                    <a:pt x="3568700" y="45720"/>
                  </a:cubicBezTo>
                  <a:cubicBezTo>
                    <a:pt x="3568700" y="60960"/>
                    <a:pt x="3553460" y="83820"/>
                    <a:pt x="3530600" y="83820"/>
                  </a:cubicBezTo>
                  <a:close/>
                  <a:moveTo>
                    <a:pt x="3278886" y="45720"/>
                  </a:moveTo>
                  <a:cubicBezTo>
                    <a:pt x="3278886" y="22860"/>
                    <a:pt x="3294126" y="7620"/>
                    <a:pt x="3316986" y="0"/>
                  </a:cubicBezTo>
                  <a:cubicBezTo>
                    <a:pt x="3339846" y="0"/>
                    <a:pt x="3355086" y="22860"/>
                    <a:pt x="3355086" y="38100"/>
                  </a:cubicBezTo>
                  <a:cubicBezTo>
                    <a:pt x="3355086" y="60960"/>
                    <a:pt x="3339846" y="76200"/>
                    <a:pt x="3316986" y="76200"/>
                  </a:cubicBezTo>
                  <a:cubicBezTo>
                    <a:pt x="3294126" y="76200"/>
                    <a:pt x="3278886" y="60960"/>
                    <a:pt x="3278886" y="45720"/>
                  </a:cubicBezTo>
                  <a:close/>
                </a:path>
              </a:pathLst>
            </a:custGeom>
            <a:solidFill>
              <a:srgbClr val="BFBFBF"/>
            </a:solidFill>
          </p:spPr>
        </p:sp>
      </p:grpSp>
      <p:grpSp>
        <p:nvGrpSpPr>
          <p:cNvPr name="Group 4" id="4"/>
          <p:cNvGrpSpPr/>
          <p:nvPr/>
        </p:nvGrpSpPr>
        <p:grpSpPr>
          <a:xfrm rot="0">
            <a:off x="10407448" y="3312365"/>
            <a:ext cx="507082" cy="515722"/>
            <a:chOff x="0" y="0"/>
            <a:chExt cx="549360" cy="558720"/>
          </a:xfrm>
        </p:grpSpPr>
        <p:sp>
          <p:nvSpPr>
            <p:cNvPr name="Freeform 5" id="5"/>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6" id="6"/>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7" id="7"/>
          <p:cNvGrpSpPr/>
          <p:nvPr/>
        </p:nvGrpSpPr>
        <p:grpSpPr>
          <a:xfrm rot="0">
            <a:off x="10660989" y="7989903"/>
            <a:ext cx="507082" cy="515722"/>
            <a:chOff x="0" y="0"/>
            <a:chExt cx="549360" cy="558720"/>
          </a:xfrm>
        </p:grpSpPr>
        <p:sp>
          <p:nvSpPr>
            <p:cNvPr name="Freeform 8" id="8"/>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9" id="9"/>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10" id="10"/>
          <p:cNvGrpSpPr/>
          <p:nvPr/>
        </p:nvGrpSpPr>
        <p:grpSpPr>
          <a:xfrm rot="0">
            <a:off x="10804872" y="8139436"/>
            <a:ext cx="219315" cy="216656"/>
            <a:chOff x="0" y="0"/>
            <a:chExt cx="237600" cy="234720"/>
          </a:xfrm>
        </p:grpSpPr>
        <p:sp>
          <p:nvSpPr>
            <p:cNvPr name="Freeform 11" id="11"/>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name="Group 12" id="12"/>
          <p:cNvGrpSpPr/>
          <p:nvPr/>
        </p:nvGrpSpPr>
        <p:grpSpPr>
          <a:xfrm rot="0">
            <a:off x="6298649" y="7881575"/>
            <a:ext cx="507082" cy="515722"/>
            <a:chOff x="0" y="0"/>
            <a:chExt cx="549360" cy="558720"/>
          </a:xfrm>
        </p:grpSpPr>
        <p:sp>
          <p:nvSpPr>
            <p:cNvPr name="Freeform 13" id="13"/>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14" id="14"/>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15" id="15"/>
          <p:cNvGrpSpPr/>
          <p:nvPr/>
        </p:nvGrpSpPr>
        <p:grpSpPr>
          <a:xfrm rot="0">
            <a:off x="6442201" y="8031107"/>
            <a:ext cx="219979" cy="216656"/>
            <a:chOff x="0" y="0"/>
            <a:chExt cx="238320" cy="234720"/>
          </a:xfrm>
        </p:grpSpPr>
        <p:sp>
          <p:nvSpPr>
            <p:cNvPr name="Freeform 16" id="16"/>
            <p:cNvSpPr/>
            <p:nvPr/>
          </p:nvSpPr>
          <p:spPr>
            <a:xfrm flipH="false" flipV="false" rot="0">
              <a:off x="0" y="0"/>
              <a:ext cx="238252" cy="234696"/>
            </a:xfrm>
            <a:custGeom>
              <a:avLst/>
              <a:gdLst/>
              <a:ahLst/>
              <a:cxnLst/>
              <a:rect r="r" b="b" t="t" l="l"/>
              <a:pathLst>
                <a:path h="234696" w="238252">
                  <a:moveTo>
                    <a:pt x="0" y="117348"/>
                  </a:moveTo>
                  <a:cubicBezTo>
                    <a:pt x="0" y="52578"/>
                    <a:pt x="53340" y="0"/>
                    <a:pt x="119126" y="0"/>
                  </a:cubicBezTo>
                  <a:cubicBezTo>
                    <a:pt x="184912" y="0"/>
                    <a:pt x="238252" y="52578"/>
                    <a:pt x="238252" y="117348"/>
                  </a:cubicBezTo>
                  <a:cubicBezTo>
                    <a:pt x="238252" y="182118"/>
                    <a:pt x="184912" y="234696"/>
                    <a:pt x="119126" y="234696"/>
                  </a:cubicBezTo>
                  <a:cubicBezTo>
                    <a:pt x="53340" y="234696"/>
                    <a:pt x="0" y="182118"/>
                    <a:pt x="0" y="117348"/>
                  </a:cubicBezTo>
                  <a:close/>
                </a:path>
              </a:pathLst>
            </a:custGeom>
            <a:solidFill>
              <a:srgbClr val="397D5A"/>
            </a:solidFill>
          </p:spPr>
        </p:sp>
      </p:grpSp>
      <p:grpSp>
        <p:nvGrpSpPr>
          <p:cNvPr name="Group 17" id="17"/>
          <p:cNvGrpSpPr/>
          <p:nvPr/>
        </p:nvGrpSpPr>
        <p:grpSpPr>
          <a:xfrm rot="0">
            <a:off x="6805731" y="3202653"/>
            <a:ext cx="509805" cy="518491"/>
            <a:chOff x="0" y="0"/>
            <a:chExt cx="549360" cy="558720"/>
          </a:xfrm>
        </p:grpSpPr>
        <p:sp>
          <p:nvSpPr>
            <p:cNvPr name="Freeform 18" id="18"/>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19" id="19"/>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20" id="20"/>
          <p:cNvGrpSpPr/>
          <p:nvPr/>
        </p:nvGrpSpPr>
        <p:grpSpPr>
          <a:xfrm rot="0">
            <a:off x="10551331" y="3461898"/>
            <a:ext cx="219315" cy="216656"/>
            <a:chOff x="0" y="0"/>
            <a:chExt cx="237600" cy="234720"/>
          </a:xfrm>
        </p:grpSpPr>
        <p:sp>
          <p:nvSpPr>
            <p:cNvPr name="Freeform 21" id="21"/>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name="Group 22" id="22"/>
          <p:cNvGrpSpPr/>
          <p:nvPr/>
        </p:nvGrpSpPr>
        <p:grpSpPr>
          <a:xfrm rot="0">
            <a:off x="6950976" y="3358848"/>
            <a:ext cx="219315" cy="216656"/>
            <a:chOff x="0" y="0"/>
            <a:chExt cx="237600" cy="234720"/>
          </a:xfrm>
        </p:grpSpPr>
        <p:sp>
          <p:nvSpPr>
            <p:cNvPr name="Freeform 23" id="23"/>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name="Group 24" id="24"/>
          <p:cNvGrpSpPr/>
          <p:nvPr/>
        </p:nvGrpSpPr>
        <p:grpSpPr>
          <a:xfrm rot="0">
            <a:off x="6639218" y="3575504"/>
            <a:ext cx="4512106" cy="4512106"/>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0" cap="sq">
              <a:solidFill>
                <a:srgbClr val="397D5A"/>
              </a:solidFill>
              <a:prstDash val="solid"/>
              <a:miter/>
            </a:ln>
          </p:spPr>
        </p:sp>
        <p:sp>
          <p:nvSpPr>
            <p:cNvPr name="TextBox 26" id="2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27" id="27"/>
          <p:cNvSpPr txBox="true"/>
          <p:nvPr/>
        </p:nvSpPr>
        <p:spPr>
          <a:xfrm rot="0">
            <a:off x="4627036" y="362962"/>
            <a:ext cx="10407979" cy="1297007"/>
          </a:xfrm>
          <a:prstGeom prst="rect">
            <a:avLst/>
          </a:prstGeom>
        </p:spPr>
        <p:txBody>
          <a:bodyPr anchor="t" rtlCol="false" tIns="0" lIns="0" bIns="0" rIns="0">
            <a:spAutoFit/>
          </a:bodyPr>
          <a:lstStyle/>
          <a:p>
            <a:pPr algn="l" marL="0" indent="0" lvl="0">
              <a:lnSpc>
                <a:spcPts val="9735"/>
              </a:lnSpc>
              <a:spcBef>
                <a:spcPct val="0"/>
              </a:spcBef>
            </a:pPr>
            <a:r>
              <a:rPr lang="en-US" sz="7054" spc="691">
                <a:solidFill>
                  <a:srgbClr val="231F20"/>
                </a:solidFill>
                <a:latin typeface="Codec Pro ExtraBold"/>
                <a:ea typeface="Codec Pro ExtraBold"/>
                <a:cs typeface="Codec Pro ExtraBold"/>
                <a:sym typeface="Codec Pro ExtraBold"/>
              </a:rPr>
              <a:t>Data Preprocessing</a:t>
            </a:r>
          </a:p>
        </p:txBody>
      </p:sp>
      <p:sp>
        <p:nvSpPr>
          <p:cNvPr name="Freeform 28" id="28"/>
          <p:cNvSpPr/>
          <p:nvPr/>
        </p:nvSpPr>
        <p:spPr>
          <a:xfrm flipH="false" flipV="false" rot="0">
            <a:off x="16176683" y="7431209"/>
            <a:ext cx="4118443" cy="3654183"/>
          </a:xfrm>
          <a:custGeom>
            <a:avLst/>
            <a:gdLst/>
            <a:ahLst/>
            <a:cxnLst/>
            <a:rect r="r" b="b" t="t" l="l"/>
            <a:pathLst>
              <a:path h="3654183" w="4118443">
                <a:moveTo>
                  <a:pt x="0" y="0"/>
                </a:moveTo>
                <a:lnTo>
                  <a:pt x="4118443" y="0"/>
                </a:lnTo>
                <a:lnTo>
                  <a:pt x="4118443"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9" id="29"/>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0" id="30"/>
          <p:cNvSpPr txBox="true"/>
          <p:nvPr/>
        </p:nvSpPr>
        <p:spPr>
          <a:xfrm rot="0">
            <a:off x="531242" y="2864366"/>
            <a:ext cx="5000901" cy="1156964"/>
          </a:xfrm>
          <a:prstGeom prst="rect">
            <a:avLst/>
          </a:prstGeom>
        </p:spPr>
        <p:txBody>
          <a:bodyPr anchor="t" rtlCol="false" tIns="0" lIns="0" bIns="0" rIns="0">
            <a:spAutoFit/>
          </a:bodyPr>
          <a:lstStyle/>
          <a:p>
            <a:pPr algn="ctr">
              <a:lnSpc>
                <a:spcPts val="3388"/>
              </a:lnSpc>
            </a:pPr>
            <a:r>
              <a:rPr lang="en-US" sz="2455" spc="240">
                <a:solidFill>
                  <a:srgbClr val="1C5739"/>
                </a:solidFill>
                <a:latin typeface="Open Sauce Bold"/>
                <a:ea typeface="Open Sauce Bold"/>
                <a:cs typeface="Open Sauce Bold"/>
                <a:sym typeface="Open Sauce Bold"/>
              </a:rPr>
              <a:t>Checking for duplicates:</a:t>
            </a:r>
          </a:p>
          <a:p>
            <a:pPr algn="ctr">
              <a:lnSpc>
                <a:spcPts val="2975"/>
              </a:lnSpc>
            </a:pPr>
            <a:r>
              <a:rPr lang="en-US" sz="2155" spc="211">
                <a:solidFill>
                  <a:srgbClr val="1C5739"/>
                </a:solidFill>
                <a:latin typeface="Open Sauce Bold"/>
                <a:ea typeface="Open Sauce Bold"/>
                <a:cs typeface="Open Sauce Bold"/>
                <a:sym typeface="Open Sauce Bold"/>
              </a:rPr>
              <a:t>There were no duplicates in the dataset.</a:t>
            </a:r>
          </a:p>
        </p:txBody>
      </p:sp>
      <p:sp>
        <p:nvSpPr>
          <p:cNvPr name="TextBox 31" id="31"/>
          <p:cNvSpPr txBox="true"/>
          <p:nvPr/>
        </p:nvSpPr>
        <p:spPr>
          <a:xfrm rot="0">
            <a:off x="12562176" y="2869644"/>
            <a:ext cx="5369952" cy="1156964"/>
          </a:xfrm>
          <a:prstGeom prst="rect">
            <a:avLst/>
          </a:prstGeom>
        </p:spPr>
        <p:txBody>
          <a:bodyPr anchor="t" rtlCol="false" tIns="0" lIns="0" bIns="0" rIns="0">
            <a:spAutoFit/>
          </a:bodyPr>
          <a:lstStyle/>
          <a:p>
            <a:pPr algn="ctr">
              <a:lnSpc>
                <a:spcPts val="3388"/>
              </a:lnSpc>
            </a:pPr>
            <a:r>
              <a:rPr lang="en-US" sz="2455" spc="240">
                <a:solidFill>
                  <a:srgbClr val="1C5739"/>
                </a:solidFill>
                <a:latin typeface="Open Sauce Bold"/>
                <a:ea typeface="Open Sauce Bold"/>
                <a:cs typeface="Open Sauce Bold"/>
                <a:sym typeface="Open Sauce Bold"/>
              </a:rPr>
              <a:t>Checking for missing values:</a:t>
            </a:r>
          </a:p>
          <a:p>
            <a:pPr algn="ctr">
              <a:lnSpc>
                <a:spcPts val="2975"/>
              </a:lnSpc>
            </a:pPr>
            <a:r>
              <a:rPr lang="en-US" sz="2155" spc="211">
                <a:solidFill>
                  <a:srgbClr val="1C5739"/>
                </a:solidFill>
                <a:latin typeface="Open Sauce Bold"/>
                <a:ea typeface="Open Sauce Bold"/>
                <a:cs typeface="Open Sauce Bold"/>
                <a:sym typeface="Open Sauce Bold"/>
              </a:rPr>
              <a:t>There were no missing values in the dataset.</a:t>
            </a:r>
          </a:p>
        </p:txBody>
      </p:sp>
      <p:sp>
        <p:nvSpPr>
          <p:cNvPr name="TextBox 32" id="32"/>
          <p:cNvSpPr txBox="true"/>
          <p:nvPr/>
        </p:nvSpPr>
        <p:spPr>
          <a:xfrm rot="0">
            <a:off x="531242" y="7843475"/>
            <a:ext cx="5220216" cy="1696461"/>
          </a:xfrm>
          <a:prstGeom prst="rect">
            <a:avLst/>
          </a:prstGeom>
        </p:spPr>
        <p:txBody>
          <a:bodyPr anchor="t" rtlCol="false" tIns="0" lIns="0" bIns="0" rIns="0">
            <a:spAutoFit/>
          </a:bodyPr>
          <a:lstStyle/>
          <a:p>
            <a:pPr algn="ctr">
              <a:lnSpc>
                <a:spcPts val="3388"/>
              </a:lnSpc>
            </a:pPr>
            <a:r>
              <a:rPr lang="en-US" sz="2455" spc="240">
                <a:solidFill>
                  <a:srgbClr val="1C5739"/>
                </a:solidFill>
                <a:latin typeface="Open Sauce Bold Italics"/>
                <a:ea typeface="Open Sauce Bold Italics"/>
                <a:cs typeface="Open Sauce Bold Italics"/>
                <a:sym typeface="Open Sauce Bold Italics"/>
              </a:rPr>
              <a:t>Changing the senior citizen column to categorical as the values are 1 or 0 </a:t>
            </a:r>
          </a:p>
          <a:p>
            <a:pPr algn="ctr">
              <a:lnSpc>
                <a:spcPts val="3388"/>
              </a:lnSpc>
            </a:pPr>
          </a:p>
        </p:txBody>
      </p:sp>
      <p:sp>
        <p:nvSpPr>
          <p:cNvPr name="TextBox 33" id="33"/>
          <p:cNvSpPr txBox="true"/>
          <p:nvPr/>
        </p:nvSpPr>
        <p:spPr>
          <a:xfrm rot="0">
            <a:off x="12441679" y="7744329"/>
            <a:ext cx="5186672" cy="1267836"/>
          </a:xfrm>
          <a:prstGeom prst="rect">
            <a:avLst/>
          </a:prstGeom>
        </p:spPr>
        <p:txBody>
          <a:bodyPr anchor="t" rtlCol="false" tIns="0" lIns="0" bIns="0" rIns="0">
            <a:spAutoFit/>
          </a:bodyPr>
          <a:lstStyle/>
          <a:p>
            <a:pPr algn="ctr">
              <a:lnSpc>
                <a:spcPts val="3388"/>
              </a:lnSpc>
            </a:pPr>
            <a:r>
              <a:rPr lang="en-US" sz="2455" spc="240">
                <a:solidFill>
                  <a:srgbClr val="1C5739"/>
                </a:solidFill>
                <a:latin typeface="Open Sauce Bold"/>
                <a:ea typeface="Open Sauce Bold"/>
                <a:cs typeface="Open Sauce Bold"/>
                <a:sym typeface="Open Sauce Bold"/>
              </a:rPr>
              <a:t>Dropping the customer ID as it does not contain any meaningful insights.</a:t>
            </a:r>
          </a:p>
        </p:txBody>
      </p:sp>
      <p:sp>
        <p:nvSpPr>
          <p:cNvPr name="TextBox 34" id="34"/>
          <p:cNvSpPr txBox="true"/>
          <p:nvPr/>
        </p:nvSpPr>
        <p:spPr>
          <a:xfrm rot="0">
            <a:off x="531242" y="5421505"/>
            <a:ext cx="5000901" cy="1156964"/>
          </a:xfrm>
          <a:prstGeom prst="rect">
            <a:avLst/>
          </a:prstGeom>
        </p:spPr>
        <p:txBody>
          <a:bodyPr anchor="t" rtlCol="false" tIns="0" lIns="0" bIns="0" rIns="0">
            <a:spAutoFit/>
          </a:bodyPr>
          <a:lstStyle/>
          <a:p>
            <a:pPr algn="ctr">
              <a:lnSpc>
                <a:spcPts val="3388"/>
              </a:lnSpc>
            </a:pPr>
            <a:r>
              <a:rPr lang="en-US" sz="2455" spc="240">
                <a:solidFill>
                  <a:srgbClr val="1C5739"/>
                </a:solidFill>
                <a:latin typeface="Open Sauce Bold"/>
                <a:ea typeface="Open Sauce Bold"/>
                <a:cs typeface="Open Sauce Bold"/>
                <a:sym typeface="Open Sauce Bold"/>
              </a:rPr>
              <a:t>Checking for data types:</a:t>
            </a:r>
          </a:p>
          <a:p>
            <a:pPr algn="ctr">
              <a:lnSpc>
                <a:spcPts val="2975"/>
              </a:lnSpc>
            </a:pPr>
            <a:r>
              <a:rPr lang="en-US" sz="2155" spc="211">
                <a:solidFill>
                  <a:srgbClr val="1C5739"/>
                </a:solidFill>
                <a:latin typeface="Open Sauce Bold"/>
                <a:ea typeface="Open Sauce Bold"/>
                <a:cs typeface="Open Sauce Bold"/>
                <a:sym typeface="Open Sauce Bold"/>
              </a:rPr>
              <a:t>All the columns were assigned correct data types</a:t>
            </a:r>
          </a:p>
        </p:txBody>
      </p:sp>
      <p:sp>
        <p:nvSpPr>
          <p:cNvPr name="TextBox 35" id="35"/>
          <p:cNvSpPr txBox="true"/>
          <p:nvPr/>
        </p:nvSpPr>
        <p:spPr>
          <a:xfrm rot="0">
            <a:off x="12258399" y="5234025"/>
            <a:ext cx="5977505" cy="1267836"/>
          </a:xfrm>
          <a:prstGeom prst="rect">
            <a:avLst/>
          </a:prstGeom>
        </p:spPr>
        <p:txBody>
          <a:bodyPr anchor="t" rtlCol="false" tIns="0" lIns="0" bIns="0" rIns="0">
            <a:spAutoFit/>
          </a:bodyPr>
          <a:lstStyle/>
          <a:p>
            <a:pPr algn="ctr">
              <a:lnSpc>
                <a:spcPts val="3388"/>
              </a:lnSpc>
            </a:pPr>
            <a:r>
              <a:rPr lang="en-US" sz="2455" spc="240">
                <a:solidFill>
                  <a:srgbClr val="1C5739"/>
                </a:solidFill>
                <a:latin typeface="Open Sauce Bold"/>
                <a:ea typeface="Open Sauce Bold"/>
                <a:cs typeface="Open Sauce Bold"/>
                <a:sym typeface="Open Sauce Bold"/>
              </a:rPr>
              <a:t>All column names have been converted to lowercase for consistency.</a:t>
            </a:r>
          </a:p>
        </p:txBody>
      </p:sp>
      <p:sp>
        <p:nvSpPr>
          <p:cNvPr name="TextBox 36" id="36"/>
          <p:cNvSpPr txBox="true"/>
          <p:nvPr/>
        </p:nvSpPr>
        <p:spPr>
          <a:xfrm rot="0">
            <a:off x="560091" y="2193369"/>
            <a:ext cx="937219" cy="714375"/>
          </a:xfrm>
          <a:prstGeom prst="rect">
            <a:avLst/>
          </a:prstGeom>
        </p:spPr>
        <p:txBody>
          <a:bodyPr anchor="t" rtlCol="false" tIns="0" lIns="0" bIns="0" rIns="0">
            <a:spAutoFit/>
          </a:bodyPr>
          <a:lstStyle/>
          <a:p>
            <a:pPr algn="ctr">
              <a:lnSpc>
                <a:spcPts val="5126"/>
              </a:lnSpc>
            </a:pPr>
            <a:r>
              <a:rPr lang="en-US" sz="4271" spc="350">
                <a:solidFill>
                  <a:srgbClr val="1C5739"/>
                </a:solidFill>
                <a:latin typeface="Codec Pro ExtraBold"/>
                <a:ea typeface="Codec Pro ExtraBold"/>
                <a:cs typeface="Codec Pro ExtraBold"/>
                <a:sym typeface="Codec Pro ExtraBold"/>
              </a:rPr>
              <a:t>1)</a:t>
            </a:r>
          </a:p>
        </p:txBody>
      </p:sp>
      <p:sp>
        <p:nvSpPr>
          <p:cNvPr name="TextBox 37" id="37"/>
          <p:cNvSpPr txBox="true"/>
          <p:nvPr/>
        </p:nvSpPr>
        <p:spPr>
          <a:xfrm rot="0">
            <a:off x="12562176" y="2193369"/>
            <a:ext cx="937219" cy="714375"/>
          </a:xfrm>
          <a:prstGeom prst="rect">
            <a:avLst/>
          </a:prstGeom>
        </p:spPr>
        <p:txBody>
          <a:bodyPr anchor="t" rtlCol="false" tIns="0" lIns="0" bIns="0" rIns="0">
            <a:spAutoFit/>
          </a:bodyPr>
          <a:lstStyle/>
          <a:p>
            <a:pPr algn="ctr">
              <a:lnSpc>
                <a:spcPts val="5126"/>
              </a:lnSpc>
            </a:pPr>
            <a:r>
              <a:rPr lang="en-US" sz="4271" spc="350">
                <a:solidFill>
                  <a:srgbClr val="1C5739"/>
                </a:solidFill>
                <a:latin typeface="Codec Pro ExtraBold"/>
                <a:ea typeface="Codec Pro ExtraBold"/>
                <a:cs typeface="Codec Pro ExtraBold"/>
                <a:sym typeface="Codec Pro ExtraBold"/>
              </a:rPr>
              <a:t>2)</a:t>
            </a:r>
          </a:p>
        </p:txBody>
      </p:sp>
      <p:sp>
        <p:nvSpPr>
          <p:cNvPr name="TextBox 38" id="38"/>
          <p:cNvSpPr txBox="true"/>
          <p:nvPr/>
        </p:nvSpPr>
        <p:spPr>
          <a:xfrm rot="0">
            <a:off x="560091" y="7167200"/>
            <a:ext cx="937219" cy="714375"/>
          </a:xfrm>
          <a:prstGeom prst="rect">
            <a:avLst/>
          </a:prstGeom>
        </p:spPr>
        <p:txBody>
          <a:bodyPr anchor="t" rtlCol="false" tIns="0" lIns="0" bIns="0" rIns="0">
            <a:spAutoFit/>
          </a:bodyPr>
          <a:lstStyle/>
          <a:p>
            <a:pPr algn="ctr">
              <a:lnSpc>
                <a:spcPts val="5126"/>
              </a:lnSpc>
            </a:pPr>
            <a:r>
              <a:rPr lang="en-US" sz="4271" spc="350">
                <a:solidFill>
                  <a:srgbClr val="1C5739"/>
                </a:solidFill>
                <a:latin typeface="Codec Pro ExtraBold"/>
                <a:ea typeface="Codec Pro ExtraBold"/>
                <a:cs typeface="Codec Pro ExtraBold"/>
                <a:sym typeface="Codec Pro ExtraBold"/>
              </a:rPr>
              <a:t>5)</a:t>
            </a:r>
          </a:p>
        </p:txBody>
      </p:sp>
      <p:sp>
        <p:nvSpPr>
          <p:cNvPr name="TextBox 39" id="39"/>
          <p:cNvSpPr txBox="true"/>
          <p:nvPr/>
        </p:nvSpPr>
        <p:spPr>
          <a:xfrm rot="0">
            <a:off x="12562176" y="4557750"/>
            <a:ext cx="937219" cy="714375"/>
          </a:xfrm>
          <a:prstGeom prst="rect">
            <a:avLst/>
          </a:prstGeom>
        </p:spPr>
        <p:txBody>
          <a:bodyPr anchor="t" rtlCol="false" tIns="0" lIns="0" bIns="0" rIns="0">
            <a:spAutoFit/>
          </a:bodyPr>
          <a:lstStyle/>
          <a:p>
            <a:pPr algn="ctr">
              <a:lnSpc>
                <a:spcPts val="5126"/>
              </a:lnSpc>
            </a:pPr>
            <a:r>
              <a:rPr lang="en-US" sz="4271" spc="350">
                <a:solidFill>
                  <a:srgbClr val="1C5739"/>
                </a:solidFill>
                <a:latin typeface="Codec Pro ExtraBold"/>
                <a:ea typeface="Codec Pro ExtraBold"/>
                <a:cs typeface="Codec Pro ExtraBold"/>
                <a:sym typeface="Codec Pro ExtraBold"/>
              </a:rPr>
              <a:t>4)</a:t>
            </a:r>
          </a:p>
        </p:txBody>
      </p:sp>
      <p:sp>
        <p:nvSpPr>
          <p:cNvPr name="TextBox 40" id="40"/>
          <p:cNvSpPr txBox="true"/>
          <p:nvPr/>
        </p:nvSpPr>
        <p:spPr>
          <a:xfrm rot="0">
            <a:off x="560091" y="4745230"/>
            <a:ext cx="937219" cy="714375"/>
          </a:xfrm>
          <a:prstGeom prst="rect">
            <a:avLst/>
          </a:prstGeom>
        </p:spPr>
        <p:txBody>
          <a:bodyPr anchor="t" rtlCol="false" tIns="0" lIns="0" bIns="0" rIns="0">
            <a:spAutoFit/>
          </a:bodyPr>
          <a:lstStyle/>
          <a:p>
            <a:pPr algn="ctr">
              <a:lnSpc>
                <a:spcPts val="5126"/>
              </a:lnSpc>
            </a:pPr>
            <a:r>
              <a:rPr lang="en-US" sz="4271" spc="350">
                <a:solidFill>
                  <a:srgbClr val="1C5739"/>
                </a:solidFill>
                <a:latin typeface="Codec Pro ExtraBold"/>
                <a:ea typeface="Codec Pro ExtraBold"/>
                <a:cs typeface="Codec Pro ExtraBold"/>
                <a:sym typeface="Codec Pro ExtraBold"/>
              </a:rPr>
              <a:t>3)</a:t>
            </a:r>
          </a:p>
        </p:txBody>
      </p:sp>
      <p:sp>
        <p:nvSpPr>
          <p:cNvPr name="TextBox 41" id="41"/>
          <p:cNvSpPr txBox="true"/>
          <p:nvPr/>
        </p:nvSpPr>
        <p:spPr>
          <a:xfrm rot="0">
            <a:off x="12562176" y="7035261"/>
            <a:ext cx="937219" cy="714375"/>
          </a:xfrm>
          <a:prstGeom prst="rect">
            <a:avLst/>
          </a:prstGeom>
        </p:spPr>
        <p:txBody>
          <a:bodyPr anchor="t" rtlCol="false" tIns="0" lIns="0" bIns="0" rIns="0">
            <a:spAutoFit/>
          </a:bodyPr>
          <a:lstStyle/>
          <a:p>
            <a:pPr algn="ctr">
              <a:lnSpc>
                <a:spcPts val="5126"/>
              </a:lnSpc>
            </a:pPr>
            <a:r>
              <a:rPr lang="en-US" sz="4271" spc="350">
                <a:solidFill>
                  <a:srgbClr val="1C5739"/>
                </a:solidFill>
                <a:latin typeface="Codec Pro ExtraBold"/>
                <a:ea typeface="Codec Pro ExtraBold"/>
                <a:cs typeface="Codec Pro ExtraBold"/>
                <a:sym typeface="Codec Pro ExtraBold"/>
              </a:rPr>
              <a:t>6)</a:t>
            </a:r>
          </a:p>
        </p:txBody>
      </p:sp>
      <p:grpSp>
        <p:nvGrpSpPr>
          <p:cNvPr name="Group 42" id="42"/>
          <p:cNvGrpSpPr/>
          <p:nvPr/>
        </p:nvGrpSpPr>
        <p:grpSpPr>
          <a:xfrm rot="0">
            <a:off x="5532143" y="5573697"/>
            <a:ext cx="507082" cy="515722"/>
            <a:chOff x="0" y="0"/>
            <a:chExt cx="549360" cy="558720"/>
          </a:xfrm>
        </p:grpSpPr>
        <p:sp>
          <p:nvSpPr>
            <p:cNvPr name="Freeform 43" id="43"/>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44" id="44"/>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45" id="45"/>
          <p:cNvGrpSpPr/>
          <p:nvPr/>
        </p:nvGrpSpPr>
        <p:grpSpPr>
          <a:xfrm rot="0">
            <a:off x="5669557" y="5717184"/>
            <a:ext cx="232255" cy="228747"/>
            <a:chOff x="0" y="0"/>
            <a:chExt cx="238320" cy="234720"/>
          </a:xfrm>
        </p:grpSpPr>
        <p:sp>
          <p:nvSpPr>
            <p:cNvPr name="Freeform 46" id="46"/>
            <p:cNvSpPr/>
            <p:nvPr/>
          </p:nvSpPr>
          <p:spPr>
            <a:xfrm flipH="false" flipV="false" rot="0">
              <a:off x="0" y="0"/>
              <a:ext cx="238252" cy="234696"/>
            </a:xfrm>
            <a:custGeom>
              <a:avLst/>
              <a:gdLst/>
              <a:ahLst/>
              <a:cxnLst/>
              <a:rect r="r" b="b" t="t" l="l"/>
              <a:pathLst>
                <a:path h="234696" w="238252">
                  <a:moveTo>
                    <a:pt x="0" y="117348"/>
                  </a:moveTo>
                  <a:cubicBezTo>
                    <a:pt x="0" y="52578"/>
                    <a:pt x="53340" y="0"/>
                    <a:pt x="119126" y="0"/>
                  </a:cubicBezTo>
                  <a:cubicBezTo>
                    <a:pt x="184912" y="0"/>
                    <a:pt x="238252" y="52578"/>
                    <a:pt x="238252" y="117348"/>
                  </a:cubicBezTo>
                  <a:cubicBezTo>
                    <a:pt x="238252" y="182118"/>
                    <a:pt x="184912" y="234696"/>
                    <a:pt x="119126" y="234696"/>
                  </a:cubicBezTo>
                  <a:cubicBezTo>
                    <a:pt x="53340" y="234696"/>
                    <a:pt x="0" y="182118"/>
                    <a:pt x="0" y="117348"/>
                  </a:cubicBezTo>
                  <a:close/>
                </a:path>
              </a:pathLst>
            </a:custGeom>
            <a:solidFill>
              <a:srgbClr val="397D5A"/>
            </a:solidFill>
          </p:spPr>
        </p:sp>
      </p:grpSp>
      <p:grpSp>
        <p:nvGrpSpPr>
          <p:cNvPr name="Group 47" id="47"/>
          <p:cNvGrpSpPr/>
          <p:nvPr/>
        </p:nvGrpSpPr>
        <p:grpSpPr>
          <a:xfrm rot="0">
            <a:off x="11718550" y="5573697"/>
            <a:ext cx="507082" cy="515722"/>
            <a:chOff x="0" y="0"/>
            <a:chExt cx="549360" cy="558720"/>
          </a:xfrm>
        </p:grpSpPr>
        <p:sp>
          <p:nvSpPr>
            <p:cNvPr name="Freeform 48" id="48"/>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49" id="49"/>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50" id="50"/>
          <p:cNvGrpSpPr/>
          <p:nvPr/>
        </p:nvGrpSpPr>
        <p:grpSpPr>
          <a:xfrm rot="0">
            <a:off x="11862434" y="5729274"/>
            <a:ext cx="219315" cy="216656"/>
            <a:chOff x="0" y="0"/>
            <a:chExt cx="237600" cy="234720"/>
          </a:xfrm>
        </p:grpSpPr>
        <p:sp>
          <p:nvSpPr>
            <p:cNvPr name="Freeform 51" id="51"/>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380161" y="-1179147"/>
            <a:ext cx="19048322" cy="2358294"/>
            <a:chOff x="0" y="0"/>
            <a:chExt cx="5016842" cy="621114"/>
          </a:xfrm>
        </p:grpSpPr>
        <p:sp>
          <p:nvSpPr>
            <p:cNvPr name="Freeform 4" id="4"/>
            <p:cNvSpPr/>
            <p:nvPr/>
          </p:nvSpPr>
          <p:spPr>
            <a:xfrm flipH="false" flipV="false" rot="0">
              <a:off x="0" y="0"/>
              <a:ext cx="5016842" cy="621114"/>
            </a:xfrm>
            <a:custGeom>
              <a:avLst/>
              <a:gdLst/>
              <a:ahLst/>
              <a:cxnLst/>
              <a:rect r="r" b="b" t="t" l="l"/>
              <a:pathLst>
                <a:path h="621114" w="5016842">
                  <a:moveTo>
                    <a:pt x="0" y="0"/>
                  </a:moveTo>
                  <a:lnTo>
                    <a:pt x="5016842" y="0"/>
                  </a:lnTo>
                  <a:lnTo>
                    <a:pt x="5016842" y="621114"/>
                  </a:lnTo>
                  <a:lnTo>
                    <a:pt x="0" y="621114"/>
                  </a:lnTo>
                  <a:close/>
                </a:path>
              </a:pathLst>
            </a:custGeom>
            <a:solidFill>
              <a:srgbClr val="1C5739"/>
            </a:solidFill>
          </p:spPr>
        </p:sp>
        <p:sp>
          <p:nvSpPr>
            <p:cNvPr name="TextBox 5" id="5"/>
            <p:cNvSpPr txBox="true"/>
            <p:nvPr/>
          </p:nvSpPr>
          <p:spPr>
            <a:xfrm>
              <a:off x="0" y="-19050"/>
              <a:ext cx="5016842" cy="640164"/>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6312560" y="1400149"/>
            <a:ext cx="5723498" cy="5745099"/>
            <a:chOff x="0" y="0"/>
            <a:chExt cx="1507423" cy="1513112"/>
          </a:xfrm>
        </p:grpSpPr>
        <p:sp>
          <p:nvSpPr>
            <p:cNvPr name="Freeform 7" id="7"/>
            <p:cNvSpPr/>
            <p:nvPr/>
          </p:nvSpPr>
          <p:spPr>
            <a:xfrm flipH="false" flipV="false" rot="0">
              <a:off x="0" y="0"/>
              <a:ext cx="1507423" cy="1513112"/>
            </a:xfrm>
            <a:custGeom>
              <a:avLst/>
              <a:gdLst/>
              <a:ahLst/>
              <a:cxnLst/>
              <a:rect r="r" b="b" t="t" l="l"/>
              <a:pathLst>
                <a:path h="1513112" w="1507423">
                  <a:moveTo>
                    <a:pt x="0" y="0"/>
                  </a:moveTo>
                  <a:lnTo>
                    <a:pt x="1507423" y="0"/>
                  </a:lnTo>
                  <a:lnTo>
                    <a:pt x="1507423" y="1513112"/>
                  </a:lnTo>
                  <a:lnTo>
                    <a:pt x="0" y="1513112"/>
                  </a:lnTo>
                  <a:close/>
                </a:path>
              </a:pathLst>
            </a:custGeom>
            <a:solidFill>
              <a:srgbClr val="397D5A"/>
            </a:solidFill>
          </p:spPr>
        </p:sp>
        <p:sp>
          <p:nvSpPr>
            <p:cNvPr name="TextBox 8" id="8"/>
            <p:cNvSpPr txBox="true"/>
            <p:nvPr/>
          </p:nvSpPr>
          <p:spPr>
            <a:xfrm>
              <a:off x="0" y="-19050"/>
              <a:ext cx="1507423" cy="1532162"/>
            </a:xfrm>
            <a:prstGeom prst="rect">
              <a:avLst/>
            </a:prstGeom>
          </p:spPr>
          <p:txBody>
            <a:bodyPr anchor="ctr" rtlCol="false" tIns="114300" lIns="114300" bIns="114300" rIns="114300"/>
            <a:lstStyle/>
            <a:p>
              <a:pPr algn="ctr" marL="0" indent="0" lvl="0">
                <a:lnSpc>
                  <a:spcPts val="2070"/>
                </a:lnSpc>
                <a:spcBef>
                  <a:spcPct val="0"/>
                </a:spcBef>
              </a:pPr>
            </a:p>
          </p:txBody>
        </p:sp>
      </p:grpSp>
      <p:grpSp>
        <p:nvGrpSpPr>
          <p:cNvPr name="Group 9" id="9"/>
          <p:cNvGrpSpPr/>
          <p:nvPr/>
        </p:nvGrpSpPr>
        <p:grpSpPr>
          <a:xfrm rot="0">
            <a:off x="374305" y="1400149"/>
            <a:ext cx="5787177" cy="5745099"/>
            <a:chOff x="0" y="0"/>
            <a:chExt cx="1524195" cy="1513112"/>
          </a:xfrm>
        </p:grpSpPr>
        <p:sp>
          <p:nvSpPr>
            <p:cNvPr name="Freeform 10" id="10"/>
            <p:cNvSpPr/>
            <p:nvPr/>
          </p:nvSpPr>
          <p:spPr>
            <a:xfrm flipH="false" flipV="false" rot="0">
              <a:off x="0" y="0"/>
              <a:ext cx="1524195" cy="1513112"/>
            </a:xfrm>
            <a:custGeom>
              <a:avLst/>
              <a:gdLst/>
              <a:ahLst/>
              <a:cxnLst/>
              <a:rect r="r" b="b" t="t" l="l"/>
              <a:pathLst>
                <a:path h="1513112" w="1524195">
                  <a:moveTo>
                    <a:pt x="0" y="0"/>
                  </a:moveTo>
                  <a:lnTo>
                    <a:pt x="1524195" y="0"/>
                  </a:lnTo>
                  <a:lnTo>
                    <a:pt x="1524195" y="1513112"/>
                  </a:lnTo>
                  <a:lnTo>
                    <a:pt x="0" y="1513112"/>
                  </a:lnTo>
                  <a:close/>
                </a:path>
              </a:pathLst>
            </a:custGeom>
            <a:solidFill>
              <a:srgbClr val="397D5A"/>
            </a:solidFill>
          </p:spPr>
        </p:sp>
        <p:sp>
          <p:nvSpPr>
            <p:cNvPr name="TextBox 11" id="11"/>
            <p:cNvSpPr txBox="true"/>
            <p:nvPr/>
          </p:nvSpPr>
          <p:spPr>
            <a:xfrm>
              <a:off x="0" y="-19050"/>
              <a:ext cx="1524195" cy="1532162"/>
            </a:xfrm>
            <a:prstGeom prst="rect">
              <a:avLst/>
            </a:prstGeom>
          </p:spPr>
          <p:txBody>
            <a:bodyPr anchor="ctr" rtlCol="false" tIns="114300" lIns="114300" bIns="114300" rIns="114300"/>
            <a:lstStyle/>
            <a:p>
              <a:pPr algn="ctr" marL="0" indent="0" lvl="0">
                <a:lnSpc>
                  <a:spcPts val="2070"/>
                </a:lnSpc>
                <a:spcBef>
                  <a:spcPct val="0"/>
                </a:spcBef>
              </a:pPr>
            </a:p>
          </p:txBody>
        </p:sp>
      </p:grpSp>
      <p:sp>
        <p:nvSpPr>
          <p:cNvPr name="Freeform 12" id="12"/>
          <p:cNvSpPr/>
          <p:nvPr/>
        </p:nvSpPr>
        <p:spPr>
          <a:xfrm flipH="false" flipV="false" rot="0">
            <a:off x="6404172" y="1576783"/>
            <a:ext cx="5540274" cy="5284852"/>
          </a:xfrm>
          <a:custGeom>
            <a:avLst/>
            <a:gdLst/>
            <a:ahLst/>
            <a:cxnLst/>
            <a:rect r="r" b="b" t="t" l="l"/>
            <a:pathLst>
              <a:path h="5284852" w="5540274">
                <a:moveTo>
                  <a:pt x="0" y="0"/>
                </a:moveTo>
                <a:lnTo>
                  <a:pt x="5540274" y="0"/>
                </a:lnTo>
                <a:lnTo>
                  <a:pt x="5540274" y="5284852"/>
                </a:lnTo>
                <a:lnTo>
                  <a:pt x="0" y="5284852"/>
                </a:lnTo>
                <a:lnTo>
                  <a:pt x="0" y="0"/>
                </a:lnTo>
                <a:close/>
              </a:path>
            </a:pathLst>
          </a:custGeom>
          <a:blipFill>
            <a:blip r:embed="rId3"/>
            <a:stretch>
              <a:fillRect l="0" t="-1499" r="-400" b="-1499"/>
            </a:stretch>
          </a:blipFill>
        </p:spPr>
      </p:sp>
      <p:grpSp>
        <p:nvGrpSpPr>
          <p:cNvPr name="Group 13" id="13"/>
          <p:cNvGrpSpPr/>
          <p:nvPr/>
        </p:nvGrpSpPr>
        <p:grpSpPr>
          <a:xfrm rot="0">
            <a:off x="12187135" y="1355057"/>
            <a:ext cx="5839604" cy="5745099"/>
            <a:chOff x="0" y="0"/>
            <a:chExt cx="1538003" cy="1513112"/>
          </a:xfrm>
        </p:grpSpPr>
        <p:sp>
          <p:nvSpPr>
            <p:cNvPr name="Freeform 14" id="14"/>
            <p:cNvSpPr/>
            <p:nvPr/>
          </p:nvSpPr>
          <p:spPr>
            <a:xfrm flipH="false" flipV="false" rot="0">
              <a:off x="0" y="0"/>
              <a:ext cx="1538003" cy="1513112"/>
            </a:xfrm>
            <a:custGeom>
              <a:avLst/>
              <a:gdLst/>
              <a:ahLst/>
              <a:cxnLst/>
              <a:rect r="r" b="b" t="t" l="l"/>
              <a:pathLst>
                <a:path h="1513112" w="1538003">
                  <a:moveTo>
                    <a:pt x="0" y="0"/>
                  </a:moveTo>
                  <a:lnTo>
                    <a:pt x="1538003" y="0"/>
                  </a:lnTo>
                  <a:lnTo>
                    <a:pt x="1538003" y="1513112"/>
                  </a:lnTo>
                  <a:lnTo>
                    <a:pt x="0" y="1513112"/>
                  </a:lnTo>
                  <a:close/>
                </a:path>
              </a:pathLst>
            </a:custGeom>
            <a:solidFill>
              <a:srgbClr val="397D5A"/>
            </a:solidFill>
          </p:spPr>
        </p:sp>
        <p:sp>
          <p:nvSpPr>
            <p:cNvPr name="TextBox 15" id="15"/>
            <p:cNvSpPr txBox="true"/>
            <p:nvPr/>
          </p:nvSpPr>
          <p:spPr>
            <a:xfrm>
              <a:off x="0" y="-19050"/>
              <a:ext cx="1538003" cy="1532162"/>
            </a:xfrm>
            <a:prstGeom prst="rect">
              <a:avLst/>
            </a:prstGeom>
          </p:spPr>
          <p:txBody>
            <a:bodyPr anchor="ctr" rtlCol="false" tIns="114300" lIns="114300" bIns="114300" rIns="114300"/>
            <a:lstStyle/>
            <a:p>
              <a:pPr algn="ctr" marL="0" indent="0" lvl="0">
                <a:lnSpc>
                  <a:spcPts val="2070"/>
                </a:lnSpc>
                <a:spcBef>
                  <a:spcPct val="0"/>
                </a:spcBef>
              </a:pPr>
            </a:p>
          </p:txBody>
        </p:sp>
      </p:grpSp>
      <p:sp>
        <p:nvSpPr>
          <p:cNvPr name="Freeform 16" id="16"/>
          <p:cNvSpPr/>
          <p:nvPr/>
        </p:nvSpPr>
        <p:spPr>
          <a:xfrm flipH="false" flipV="false" rot="0">
            <a:off x="610592" y="1468649"/>
            <a:ext cx="5329171" cy="5608098"/>
          </a:xfrm>
          <a:custGeom>
            <a:avLst/>
            <a:gdLst/>
            <a:ahLst/>
            <a:cxnLst/>
            <a:rect r="r" b="b" t="t" l="l"/>
            <a:pathLst>
              <a:path h="5608098" w="5329171">
                <a:moveTo>
                  <a:pt x="0" y="0"/>
                </a:moveTo>
                <a:lnTo>
                  <a:pt x="5329171" y="0"/>
                </a:lnTo>
                <a:lnTo>
                  <a:pt x="5329171" y="5608098"/>
                </a:lnTo>
                <a:lnTo>
                  <a:pt x="0" y="5608098"/>
                </a:lnTo>
                <a:lnTo>
                  <a:pt x="0" y="0"/>
                </a:lnTo>
                <a:close/>
              </a:path>
            </a:pathLst>
          </a:custGeom>
          <a:blipFill>
            <a:blip r:embed="rId4"/>
            <a:stretch>
              <a:fillRect l="0" t="-138" r="-2360" b="-349"/>
            </a:stretch>
          </a:blipFill>
        </p:spPr>
      </p:sp>
      <p:sp>
        <p:nvSpPr>
          <p:cNvPr name="TextBox 17" id="17"/>
          <p:cNvSpPr txBox="true"/>
          <p:nvPr/>
        </p:nvSpPr>
        <p:spPr>
          <a:xfrm rot="0">
            <a:off x="152585" y="7914960"/>
            <a:ext cx="5787177" cy="3039104"/>
          </a:xfrm>
          <a:prstGeom prst="rect">
            <a:avLst/>
          </a:prstGeom>
        </p:spPr>
        <p:txBody>
          <a:bodyPr anchor="t" rtlCol="false" tIns="0" lIns="0" bIns="0" rIns="0">
            <a:spAutoFit/>
          </a:bodyPr>
          <a:lstStyle/>
          <a:p>
            <a:pPr algn="ctr">
              <a:lnSpc>
                <a:spcPts val="2837"/>
              </a:lnSpc>
            </a:pPr>
          </a:p>
          <a:p>
            <a:pPr algn="ctr" marL="487027" indent="-243513" lvl="1">
              <a:lnSpc>
                <a:spcPts val="3113"/>
              </a:lnSpc>
              <a:buFont typeface="Arial"/>
              <a:buChar char="•"/>
            </a:pPr>
            <a:r>
              <a:rPr lang="en-US" sz="2255" spc="221">
                <a:solidFill>
                  <a:srgbClr val="1C5739"/>
                </a:solidFill>
                <a:latin typeface="Open Sauce"/>
                <a:ea typeface="Open Sauce"/>
                <a:cs typeface="Open Sauce"/>
                <a:sym typeface="Open Sauce"/>
              </a:rPr>
              <a:t>Monthly charges and  total charges are moderately co-related.</a:t>
            </a:r>
          </a:p>
          <a:p>
            <a:pPr algn="ctr" marL="487027" indent="-243513" lvl="1">
              <a:lnSpc>
                <a:spcPts val="3113"/>
              </a:lnSpc>
              <a:buFont typeface="Arial"/>
              <a:buChar char="•"/>
            </a:pPr>
            <a:r>
              <a:rPr lang="en-US" sz="2255" spc="221">
                <a:solidFill>
                  <a:srgbClr val="1C5739"/>
                </a:solidFill>
                <a:latin typeface="Open Sauce"/>
                <a:ea typeface="Open Sauce"/>
                <a:cs typeface="Open Sauce"/>
                <a:sym typeface="Open Sauce"/>
              </a:rPr>
              <a:t>Tenure and total charges are strongly co-related.</a:t>
            </a:r>
          </a:p>
          <a:p>
            <a:pPr algn="ctr">
              <a:lnSpc>
                <a:spcPts val="3113"/>
              </a:lnSpc>
            </a:pPr>
          </a:p>
          <a:p>
            <a:pPr algn="ctr">
              <a:lnSpc>
                <a:spcPts val="2837"/>
              </a:lnSpc>
            </a:pPr>
          </a:p>
        </p:txBody>
      </p:sp>
      <p:sp>
        <p:nvSpPr>
          <p:cNvPr name="TextBox 18" id="18"/>
          <p:cNvSpPr txBox="true"/>
          <p:nvPr/>
        </p:nvSpPr>
        <p:spPr>
          <a:xfrm rot="0">
            <a:off x="6280720" y="7914960"/>
            <a:ext cx="5787177" cy="3429629"/>
          </a:xfrm>
          <a:prstGeom prst="rect">
            <a:avLst/>
          </a:prstGeom>
        </p:spPr>
        <p:txBody>
          <a:bodyPr anchor="t" rtlCol="false" tIns="0" lIns="0" bIns="0" rIns="0">
            <a:spAutoFit/>
          </a:bodyPr>
          <a:lstStyle/>
          <a:p>
            <a:pPr algn="ctr">
              <a:lnSpc>
                <a:spcPts val="2837"/>
              </a:lnSpc>
            </a:pPr>
          </a:p>
          <a:p>
            <a:pPr algn="ctr" marL="487027" indent="-243513" lvl="1">
              <a:lnSpc>
                <a:spcPts val="3113"/>
              </a:lnSpc>
              <a:buFont typeface="Arial"/>
              <a:buChar char="•"/>
            </a:pPr>
            <a:r>
              <a:rPr lang="en-US" sz="2255" spc="221">
                <a:solidFill>
                  <a:srgbClr val="1C5739"/>
                </a:solidFill>
                <a:latin typeface="Open Sauce"/>
                <a:ea typeface="Open Sauce"/>
                <a:cs typeface="Open Sauce"/>
                <a:sym typeface="Open Sauce"/>
              </a:rPr>
              <a:t>The scatter plot shows a positive linear relationship.</a:t>
            </a:r>
          </a:p>
          <a:p>
            <a:pPr algn="ctr" marL="487027" indent="-243513" lvl="1">
              <a:lnSpc>
                <a:spcPts val="3113"/>
              </a:lnSpc>
              <a:buFont typeface="Arial"/>
              <a:buChar char="•"/>
            </a:pPr>
            <a:r>
              <a:rPr lang="en-US" sz="2255" spc="221">
                <a:solidFill>
                  <a:srgbClr val="1C5739"/>
                </a:solidFill>
                <a:latin typeface="Open Sauce"/>
                <a:ea typeface="Open Sauce"/>
                <a:cs typeface="Open Sauce"/>
                <a:sym typeface="Open Sauce"/>
              </a:rPr>
              <a:t>The higher the monthly charges, the higher the total charges.</a:t>
            </a:r>
          </a:p>
          <a:p>
            <a:pPr algn="ctr">
              <a:lnSpc>
                <a:spcPts val="3113"/>
              </a:lnSpc>
            </a:pPr>
          </a:p>
          <a:p>
            <a:pPr algn="ctr">
              <a:lnSpc>
                <a:spcPts val="3113"/>
              </a:lnSpc>
            </a:pPr>
          </a:p>
          <a:p>
            <a:pPr algn="ctr">
              <a:lnSpc>
                <a:spcPts val="2837"/>
              </a:lnSpc>
            </a:pPr>
          </a:p>
        </p:txBody>
      </p:sp>
      <p:grpSp>
        <p:nvGrpSpPr>
          <p:cNvPr name="Group 19" id="19"/>
          <p:cNvGrpSpPr/>
          <p:nvPr/>
        </p:nvGrpSpPr>
        <p:grpSpPr>
          <a:xfrm rot="0">
            <a:off x="-760322" y="7295265"/>
            <a:ext cx="19048322" cy="779239"/>
            <a:chOff x="0" y="0"/>
            <a:chExt cx="5016842" cy="205232"/>
          </a:xfrm>
        </p:grpSpPr>
        <p:sp>
          <p:nvSpPr>
            <p:cNvPr name="Freeform 20" id="20"/>
            <p:cNvSpPr/>
            <p:nvPr/>
          </p:nvSpPr>
          <p:spPr>
            <a:xfrm flipH="false" flipV="false" rot="0">
              <a:off x="0" y="0"/>
              <a:ext cx="5016842" cy="205232"/>
            </a:xfrm>
            <a:custGeom>
              <a:avLst/>
              <a:gdLst/>
              <a:ahLst/>
              <a:cxnLst/>
              <a:rect r="r" b="b" t="t" l="l"/>
              <a:pathLst>
                <a:path h="205232" w="5016842">
                  <a:moveTo>
                    <a:pt x="0" y="0"/>
                  </a:moveTo>
                  <a:lnTo>
                    <a:pt x="5016842" y="0"/>
                  </a:lnTo>
                  <a:lnTo>
                    <a:pt x="5016842" y="205232"/>
                  </a:lnTo>
                  <a:lnTo>
                    <a:pt x="0" y="205232"/>
                  </a:lnTo>
                  <a:close/>
                </a:path>
              </a:pathLst>
            </a:custGeom>
            <a:solidFill>
              <a:srgbClr val="1C5739"/>
            </a:solidFill>
          </p:spPr>
        </p:sp>
        <p:sp>
          <p:nvSpPr>
            <p:cNvPr name="TextBox 21" id="21"/>
            <p:cNvSpPr txBox="true"/>
            <p:nvPr/>
          </p:nvSpPr>
          <p:spPr>
            <a:xfrm>
              <a:off x="0" y="-19050"/>
              <a:ext cx="5016842" cy="224282"/>
            </a:xfrm>
            <a:prstGeom prst="rect">
              <a:avLst/>
            </a:prstGeom>
          </p:spPr>
          <p:txBody>
            <a:bodyPr anchor="ctr" rtlCol="false" tIns="50800" lIns="50800" bIns="50800" rIns="50800"/>
            <a:lstStyle/>
            <a:p>
              <a:pPr algn="ctr">
                <a:lnSpc>
                  <a:spcPts val="2859"/>
                </a:lnSpc>
              </a:pPr>
            </a:p>
          </p:txBody>
        </p:sp>
      </p:grpSp>
      <p:sp>
        <p:nvSpPr>
          <p:cNvPr name="Freeform 22" id="22"/>
          <p:cNvSpPr/>
          <p:nvPr/>
        </p:nvSpPr>
        <p:spPr>
          <a:xfrm flipH="false" flipV="false" rot="0">
            <a:off x="12369432" y="1611653"/>
            <a:ext cx="5506784" cy="5215112"/>
          </a:xfrm>
          <a:custGeom>
            <a:avLst/>
            <a:gdLst/>
            <a:ahLst/>
            <a:cxnLst/>
            <a:rect r="r" b="b" t="t" l="l"/>
            <a:pathLst>
              <a:path h="5215112" w="5506784">
                <a:moveTo>
                  <a:pt x="0" y="0"/>
                </a:moveTo>
                <a:lnTo>
                  <a:pt x="5506785" y="0"/>
                </a:lnTo>
                <a:lnTo>
                  <a:pt x="5506785" y="5215111"/>
                </a:lnTo>
                <a:lnTo>
                  <a:pt x="0" y="5215111"/>
                </a:lnTo>
                <a:lnTo>
                  <a:pt x="0" y="0"/>
                </a:lnTo>
                <a:close/>
              </a:path>
            </a:pathLst>
          </a:custGeom>
          <a:blipFill>
            <a:blip r:embed="rId5"/>
            <a:stretch>
              <a:fillRect l="0" t="0" r="0" b="0"/>
            </a:stretch>
          </a:blipFill>
        </p:spPr>
      </p:sp>
      <p:sp>
        <p:nvSpPr>
          <p:cNvPr name="TextBox 23" id="23"/>
          <p:cNvSpPr txBox="true"/>
          <p:nvPr/>
        </p:nvSpPr>
        <p:spPr>
          <a:xfrm rot="0">
            <a:off x="2538173" y="-62103"/>
            <a:ext cx="13510746" cy="1241250"/>
          </a:xfrm>
          <a:prstGeom prst="rect">
            <a:avLst/>
          </a:prstGeom>
        </p:spPr>
        <p:txBody>
          <a:bodyPr anchor="t" rtlCol="false" tIns="0" lIns="0" bIns="0" rIns="0">
            <a:spAutoFit/>
          </a:bodyPr>
          <a:lstStyle/>
          <a:p>
            <a:pPr algn="ctr">
              <a:lnSpc>
                <a:spcPts val="9224"/>
              </a:lnSpc>
            </a:pPr>
            <a:r>
              <a:rPr lang="en-US" sz="6684" spc="655">
                <a:solidFill>
                  <a:srgbClr val="FFFFFF"/>
                </a:solidFill>
                <a:latin typeface="Codec Pro ExtraBold"/>
                <a:ea typeface="Codec Pro ExtraBold"/>
                <a:cs typeface="Codec Pro ExtraBold"/>
                <a:sym typeface="Codec Pro ExtraBold"/>
              </a:rPr>
              <a:t>Exploratory Data Analysis</a:t>
            </a:r>
          </a:p>
        </p:txBody>
      </p:sp>
      <p:sp>
        <p:nvSpPr>
          <p:cNvPr name="TextBox 24" id="24"/>
          <p:cNvSpPr txBox="true"/>
          <p:nvPr/>
        </p:nvSpPr>
        <p:spPr>
          <a:xfrm rot="0">
            <a:off x="12036057" y="8188805"/>
            <a:ext cx="6100865" cy="2293868"/>
          </a:xfrm>
          <a:prstGeom prst="rect">
            <a:avLst/>
          </a:prstGeom>
        </p:spPr>
        <p:txBody>
          <a:bodyPr anchor="t" rtlCol="false" tIns="0" lIns="0" bIns="0" rIns="0">
            <a:spAutoFit/>
          </a:bodyPr>
          <a:lstStyle/>
          <a:p>
            <a:pPr algn="ctr" marL="487027" indent="-243513" lvl="1">
              <a:lnSpc>
                <a:spcPts val="3113"/>
              </a:lnSpc>
              <a:buFont typeface="Arial"/>
              <a:buChar char="•"/>
            </a:pPr>
            <a:r>
              <a:rPr lang="en-US" sz="2255" spc="221">
                <a:solidFill>
                  <a:srgbClr val="1C5739"/>
                </a:solidFill>
                <a:latin typeface="Open Sauce"/>
                <a:ea typeface="Open Sauce"/>
                <a:cs typeface="Open Sauce"/>
                <a:sym typeface="Open Sauce"/>
              </a:rPr>
              <a:t>The scatter plot shows a positive linear relationship between the total charges and tenure.</a:t>
            </a:r>
          </a:p>
          <a:p>
            <a:pPr algn="ctr" marL="487027" indent="-243513" lvl="1">
              <a:lnSpc>
                <a:spcPts val="3113"/>
              </a:lnSpc>
              <a:buFont typeface="Arial"/>
              <a:buChar char="•"/>
            </a:pPr>
            <a:r>
              <a:rPr lang="en-US" sz="2255" spc="221">
                <a:solidFill>
                  <a:srgbClr val="1C5739"/>
                </a:solidFill>
                <a:latin typeface="Open Sauce"/>
                <a:ea typeface="Open Sauce"/>
                <a:cs typeface="Open Sauce"/>
                <a:sym typeface="Open Sauce"/>
              </a:rPr>
              <a:t>The longer the tenure, the higher the total charges customers pay</a:t>
            </a:r>
            <a:r>
              <a:rPr lang="en-US" sz="2255" spc="221">
                <a:solidFill>
                  <a:srgbClr val="1C5739"/>
                </a:solidFill>
                <a:latin typeface="Open Sauce Bold"/>
                <a:ea typeface="Open Sauce Bold"/>
                <a:cs typeface="Open Sauce Bold"/>
                <a:sym typeface="Open Sauce Bold"/>
              </a:rPr>
              <a:t>.</a:t>
            </a:r>
          </a:p>
          <a:p>
            <a:pPr algn="ctr">
              <a:lnSpc>
                <a:spcPts val="2837"/>
              </a:lnSpc>
            </a:pPr>
          </a:p>
        </p:txBody>
      </p:sp>
      <p:sp>
        <p:nvSpPr>
          <p:cNvPr name="TextBox 25" id="25"/>
          <p:cNvSpPr txBox="true"/>
          <p:nvPr/>
        </p:nvSpPr>
        <p:spPr>
          <a:xfrm rot="0">
            <a:off x="2829902" y="7312910"/>
            <a:ext cx="13510746" cy="761595"/>
          </a:xfrm>
          <a:prstGeom prst="rect">
            <a:avLst/>
          </a:prstGeom>
        </p:spPr>
        <p:txBody>
          <a:bodyPr anchor="t" rtlCol="false" tIns="0" lIns="0" bIns="0" rIns="0">
            <a:spAutoFit/>
          </a:bodyPr>
          <a:lstStyle/>
          <a:p>
            <a:pPr algn="ctr">
              <a:lnSpc>
                <a:spcPts val="5774"/>
              </a:lnSpc>
            </a:pPr>
            <a:r>
              <a:rPr lang="en-US" sz="4184" spc="410">
                <a:solidFill>
                  <a:srgbClr val="FFFFFF"/>
                </a:solidFill>
                <a:latin typeface="Codec Pro ExtraBold"/>
                <a:ea typeface="Codec Pro ExtraBold"/>
                <a:cs typeface="Codec Pro ExtraBold"/>
                <a:sym typeface="Codec Pro ExtraBold"/>
              </a:rPr>
              <a:t>INSIGHTS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381218" y="0"/>
            <a:ext cx="19048322" cy="2358294"/>
            <a:chOff x="0" y="0"/>
            <a:chExt cx="5016842" cy="621114"/>
          </a:xfrm>
        </p:grpSpPr>
        <p:sp>
          <p:nvSpPr>
            <p:cNvPr name="Freeform 4" id="4"/>
            <p:cNvSpPr/>
            <p:nvPr/>
          </p:nvSpPr>
          <p:spPr>
            <a:xfrm flipH="false" flipV="false" rot="0">
              <a:off x="0" y="0"/>
              <a:ext cx="5016842" cy="621114"/>
            </a:xfrm>
            <a:custGeom>
              <a:avLst/>
              <a:gdLst/>
              <a:ahLst/>
              <a:cxnLst/>
              <a:rect r="r" b="b" t="t" l="l"/>
              <a:pathLst>
                <a:path h="621114" w="5016842">
                  <a:moveTo>
                    <a:pt x="0" y="0"/>
                  </a:moveTo>
                  <a:lnTo>
                    <a:pt x="5016842" y="0"/>
                  </a:lnTo>
                  <a:lnTo>
                    <a:pt x="5016842" y="621114"/>
                  </a:lnTo>
                  <a:lnTo>
                    <a:pt x="0" y="621114"/>
                  </a:lnTo>
                  <a:close/>
                </a:path>
              </a:pathLst>
            </a:custGeom>
            <a:solidFill>
              <a:srgbClr val="1C5739"/>
            </a:solidFill>
          </p:spPr>
        </p:sp>
        <p:sp>
          <p:nvSpPr>
            <p:cNvPr name="TextBox 5" id="5"/>
            <p:cNvSpPr txBox="true"/>
            <p:nvPr/>
          </p:nvSpPr>
          <p:spPr>
            <a:xfrm>
              <a:off x="0" y="-19050"/>
              <a:ext cx="5016842" cy="640164"/>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6940731" y="2656743"/>
            <a:ext cx="11347269" cy="7486702"/>
            <a:chOff x="0" y="0"/>
            <a:chExt cx="2988581" cy="1971806"/>
          </a:xfrm>
        </p:grpSpPr>
        <p:sp>
          <p:nvSpPr>
            <p:cNvPr name="Freeform 7" id="7"/>
            <p:cNvSpPr/>
            <p:nvPr/>
          </p:nvSpPr>
          <p:spPr>
            <a:xfrm flipH="false" flipV="false" rot="0">
              <a:off x="0" y="0"/>
              <a:ext cx="2988581" cy="1971806"/>
            </a:xfrm>
            <a:custGeom>
              <a:avLst/>
              <a:gdLst/>
              <a:ahLst/>
              <a:cxnLst/>
              <a:rect r="r" b="b" t="t" l="l"/>
              <a:pathLst>
                <a:path h="1971806" w="2988581">
                  <a:moveTo>
                    <a:pt x="0" y="0"/>
                  </a:moveTo>
                  <a:lnTo>
                    <a:pt x="2988581" y="0"/>
                  </a:lnTo>
                  <a:lnTo>
                    <a:pt x="2988581" y="1971806"/>
                  </a:lnTo>
                  <a:lnTo>
                    <a:pt x="0" y="1971806"/>
                  </a:lnTo>
                  <a:close/>
                </a:path>
              </a:pathLst>
            </a:custGeom>
            <a:solidFill>
              <a:srgbClr val="397D5A"/>
            </a:solidFill>
          </p:spPr>
        </p:sp>
        <p:sp>
          <p:nvSpPr>
            <p:cNvPr name="TextBox 8" id="8"/>
            <p:cNvSpPr txBox="true"/>
            <p:nvPr/>
          </p:nvSpPr>
          <p:spPr>
            <a:xfrm>
              <a:off x="0" y="-19050"/>
              <a:ext cx="2988581" cy="1990856"/>
            </a:xfrm>
            <a:prstGeom prst="rect">
              <a:avLst/>
            </a:prstGeom>
          </p:spPr>
          <p:txBody>
            <a:bodyPr anchor="ctr" rtlCol="false" tIns="114300" lIns="114300" bIns="114300" rIns="114300"/>
            <a:lstStyle/>
            <a:p>
              <a:pPr algn="ctr" marL="0" indent="0" lvl="0">
                <a:lnSpc>
                  <a:spcPts val="2070"/>
                </a:lnSpc>
                <a:spcBef>
                  <a:spcPct val="0"/>
                </a:spcBef>
              </a:pPr>
            </a:p>
          </p:txBody>
        </p:sp>
      </p:grpSp>
      <p:grpSp>
        <p:nvGrpSpPr>
          <p:cNvPr name="Group 9" id="9"/>
          <p:cNvGrpSpPr/>
          <p:nvPr/>
        </p:nvGrpSpPr>
        <p:grpSpPr>
          <a:xfrm rot="0">
            <a:off x="784817" y="2656743"/>
            <a:ext cx="5899681" cy="7486702"/>
            <a:chOff x="0" y="0"/>
            <a:chExt cx="1553825" cy="1971806"/>
          </a:xfrm>
        </p:grpSpPr>
        <p:sp>
          <p:nvSpPr>
            <p:cNvPr name="Freeform 10" id="10"/>
            <p:cNvSpPr/>
            <p:nvPr/>
          </p:nvSpPr>
          <p:spPr>
            <a:xfrm flipH="false" flipV="false" rot="0">
              <a:off x="0" y="0"/>
              <a:ext cx="1553826" cy="1971806"/>
            </a:xfrm>
            <a:custGeom>
              <a:avLst/>
              <a:gdLst/>
              <a:ahLst/>
              <a:cxnLst/>
              <a:rect r="r" b="b" t="t" l="l"/>
              <a:pathLst>
                <a:path h="1971806" w="1553826">
                  <a:moveTo>
                    <a:pt x="0" y="0"/>
                  </a:moveTo>
                  <a:lnTo>
                    <a:pt x="1553826" y="0"/>
                  </a:lnTo>
                  <a:lnTo>
                    <a:pt x="1553826" y="1971806"/>
                  </a:lnTo>
                  <a:lnTo>
                    <a:pt x="0" y="1971806"/>
                  </a:lnTo>
                  <a:close/>
                </a:path>
              </a:pathLst>
            </a:custGeom>
            <a:solidFill>
              <a:srgbClr val="397D5A"/>
            </a:solidFill>
          </p:spPr>
        </p:sp>
        <p:sp>
          <p:nvSpPr>
            <p:cNvPr name="TextBox 11" id="11"/>
            <p:cNvSpPr txBox="true"/>
            <p:nvPr/>
          </p:nvSpPr>
          <p:spPr>
            <a:xfrm>
              <a:off x="0" y="-19050"/>
              <a:ext cx="1553825" cy="1990856"/>
            </a:xfrm>
            <a:prstGeom prst="rect">
              <a:avLst/>
            </a:prstGeom>
          </p:spPr>
          <p:txBody>
            <a:bodyPr anchor="ctr" rtlCol="false" tIns="114300" lIns="114300" bIns="114300" rIns="114300"/>
            <a:lstStyle/>
            <a:p>
              <a:pPr algn="ctr" marL="0" indent="0" lvl="0">
                <a:lnSpc>
                  <a:spcPts val="2070"/>
                </a:lnSpc>
                <a:spcBef>
                  <a:spcPct val="0"/>
                </a:spcBef>
              </a:pPr>
            </a:p>
          </p:txBody>
        </p:sp>
      </p:grpSp>
      <p:sp>
        <p:nvSpPr>
          <p:cNvPr name="Freeform 12" id="12"/>
          <p:cNvSpPr/>
          <p:nvPr/>
        </p:nvSpPr>
        <p:spPr>
          <a:xfrm flipH="false" flipV="false" rot="0">
            <a:off x="15872908" y="-2058178"/>
            <a:ext cx="4116356" cy="4116356"/>
          </a:xfrm>
          <a:custGeom>
            <a:avLst/>
            <a:gdLst/>
            <a:ahLst/>
            <a:cxnLst/>
            <a:rect r="r" b="b" t="t" l="l"/>
            <a:pathLst>
              <a:path h="4116356" w="4116356">
                <a:moveTo>
                  <a:pt x="0" y="0"/>
                </a:moveTo>
                <a:lnTo>
                  <a:pt x="4116356" y="0"/>
                </a:lnTo>
                <a:lnTo>
                  <a:pt x="4116356"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1628043" y="-232110"/>
            <a:ext cx="3256087" cy="3256087"/>
          </a:xfrm>
          <a:custGeom>
            <a:avLst/>
            <a:gdLst/>
            <a:ahLst/>
            <a:cxnLst/>
            <a:rect r="r" b="b" t="t" l="l"/>
            <a:pathLst>
              <a:path h="3256087" w="3256087">
                <a:moveTo>
                  <a:pt x="0" y="0"/>
                </a:moveTo>
                <a:lnTo>
                  <a:pt x="3256086" y="0"/>
                </a:lnTo>
                <a:lnTo>
                  <a:pt x="3256086" y="3256086"/>
                </a:lnTo>
                <a:lnTo>
                  <a:pt x="0" y="32560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7106826" y="2759003"/>
            <a:ext cx="11015080" cy="7282183"/>
          </a:xfrm>
          <a:custGeom>
            <a:avLst/>
            <a:gdLst/>
            <a:ahLst/>
            <a:cxnLst/>
            <a:rect r="r" b="b" t="t" l="l"/>
            <a:pathLst>
              <a:path h="7282183" w="11015080">
                <a:moveTo>
                  <a:pt x="0" y="0"/>
                </a:moveTo>
                <a:lnTo>
                  <a:pt x="11015080" y="0"/>
                </a:lnTo>
                <a:lnTo>
                  <a:pt x="11015080" y="7282183"/>
                </a:lnTo>
                <a:lnTo>
                  <a:pt x="0" y="7282183"/>
                </a:lnTo>
                <a:lnTo>
                  <a:pt x="0" y="0"/>
                </a:lnTo>
                <a:close/>
              </a:path>
            </a:pathLst>
          </a:custGeom>
          <a:blipFill>
            <a:blip r:embed="rId5"/>
            <a:stretch>
              <a:fillRect l="-948" t="0" r="-34" b="0"/>
            </a:stretch>
          </a:blipFill>
        </p:spPr>
      </p:sp>
      <p:sp>
        <p:nvSpPr>
          <p:cNvPr name="TextBox 15" id="15"/>
          <p:cNvSpPr txBox="true"/>
          <p:nvPr/>
        </p:nvSpPr>
        <p:spPr>
          <a:xfrm rot="0">
            <a:off x="2431827" y="1325514"/>
            <a:ext cx="14827473" cy="804635"/>
          </a:xfrm>
          <a:prstGeom prst="rect">
            <a:avLst/>
          </a:prstGeom>
        </p:spPr>
        <p:txBody>
          <a:bodyPr anchor="t" rtlCol="false" tIns="0" lIns="0" bIns="0" rIns="0">
            <a:spAutoFit/>
          </a:bodyPr>
          <a:lstStyle/>
          <a:p>
            <a:pPr algn="ctr">
              <a:lnSpc>
                <a:spcPts val="6051"/>
              </a:lnSpc>
            </a:pPr>
            <a:r>
              <a:rPr lang="en-US" sz="4384" spc="429">
                <a:solidFill>
                  <a:srgbClr val="FFFFFF"/>
                </a:solidFill>
                <a:latin typeface="Codec Pro ExtraBold"/>
                <a:ea typeface="Codec Pro ExtraBold"/>
                <a:cs typeface="Codec Pro ExtraBold"/>
                <a:sym typeface="Codec Pro ExtraBold"/>
              </a:rPr>
              <a:t> Analyzing Customer Demographics</a:t>
            </a:r>
          </a:p>
        </p:txBody>
      </p:sp>
      <p:sp>
        <p:nvSpPr>
          <p:cNvPr name="TextBox 16" id="16"/>
          <p:cNvSpPr txBox="true"/>
          <p:nvPr/>
        </p:nvSpPr>
        <p:spPr>
          <a:xfrm rot="0">
            <a:off x="645489" y="3469133"/>
            <a:ext cx="5899681" cy="6378989"/>
          </a:xfrm>
          <a:prstGeom prst="rect">
            <a:avLst/>
          </a:prstGeom>
        </p:spPr>
        <p:txBody>
          <a:bodyPr anchor="t" rtlCol="false" tIns="0" lIns="0" bIns="0" rIns="0">
            <a:spAutoFit/>
          </a:bodyPr>
          <a:lstStyle/>
          <a:p>
            <a:pPr algn="ctr" marL="565824" indent="-282912" lvl="1">
              <a:lnSpc>
                <a:spcPts val="3616"/>
              </a:lnSpc>
              <a:buFont typeface="Arial"/>
              <a:buChar char="•"/>
            </a:pPr>
            <a:r>
              <a:rPr lang="en-US" sz="2620" spc="256">
                <a:solidFill>
                  <a:srgbClr val="F5FFF5"/>
                </a:solidFill>
                <a:latin typeface="Open Sauce Bold"/>
                <a:ea typeface="Open Sauce Bold"/>
                <a:cs typeface="Open Sauce Bold"/>
                <a:sym typeface="Open Sauce Bold"/>
              </a:rPr>
              <a:t>Customers who dont have dependents are likely to churn.</a:t>
            </a:r>
          </a:p>
          <a:p>
            <a:pPr algn="ctr">
              <a:lnSpc>
                <a:spcPts val="3616"/>
              </a:lnSpc>
            </a:pPr>
          </a:p>
          <a:p>
            <a:pPr algn="ctr" marL="565824" indent="-282912" lvl="1">
              <a:lnSpc>
                <a:spcPts val="3616"/>
              </a:lnSpc>
              <a:buFont typeface="Arial"/>
              <a:buChar char="•"/>
            </a:pPr>
            <a:r>
              <a:rPr lang="en-US" sz="2620" spc="256">
                <a:solidFill>
                  <a:srgbClr val="F5FFF5"/>
                </a:solidFill>
                <a:latin typeface="Open Sauce Bold"/>
                <a:ea typeface="Open Sauce Bold"/>
                <a:cs typeface="Open Sauce Bold"/>
                <a:sym typeface="Open Sauce Bold"/>
              </a:rPr>
              <a:t>Similarly,customers who dont have partners are likely to churn as well.</a:t>
            </a:r>
          </a:p>
          <a:p>
            <a:pPr algn="ctr">
              <a:lnSpc>
                <a:spcPts val="3616"/>
              </a:lnSpc>
            </a:pPr>
          </a:p>
          <a:p>
            <a:pPr algn="ctr" marL="565824" indent="-282912" lvl="1">
              <a:lnSpc>
                <a:spcPts val="3616"/>
              </a:lnSpc>
              <a:buFont typeface="Arial"/>
              <a:buChar char="•"/>
            </a:pPr>
            <a:r>
              <a:rPr lang="en-US" sz="2620" spc="256">
                <a:solidFill>
                  <a:srgbClr val="F5FFF5"/>
                </a:solidFill>
                <a:latin typeface="Open Sauce Bold"/>
                <a:ea typeface="Open Sauce Bold"/>
                <a:cs typeface="Open Sauce Bold"/>
                <a:sym typeface="Open Sauce Bold"/>
              </a:rPr>
              <a:t>The churn rate for males and females is quite similar.</a:t>
            </a:r>
          </a:p>
          <a:p>
            <a:pPr algn="ctr">
              <a:lnSpc>
                <a:spcPts val="3616"/>
              </a:lnSpc>
            </a:pPr>
          </a:p>
          <a:p>
            <a:pPr algn="ctr" marL="565824" indent="-282912" lvl="1">
              <a:lnSpc>
                <a:spcPts val="3616"/>
              </a:lnSpc>
              <a:buFont typeface="Arial"/>
              <a:buChar char="•"/>
            </a:pPr>
            <a:r>
              <a:rPr lang="en-US" sz="2620" spc="256">
                <a:solidFill>
                  <a:srgbClr val="F5FFF5"/>
                </a:solidFill>
                <a:latin typeface="Open Sauce Bold"/>
                <a:ea typeface="Open Sauce Bold"/>
                <a:cs typeface="Open Sauce Bold"/>
                <a:sym typeface="Open Sauce Bold"/>
              </a:rPr>
              <a:t>Younger people tend to churn more.</a:t>
            </a:r>
          </a:p>
        </p:txBody>
      </p:sp>
      <p:sp>
        <p:nvSpPr>
          <p:cNvPr name="TextBox 17" id="17"/>
          <p:cNvSpPr txBox="true"/>
          <p:nvPr/>
        </p:nvSpPr>
        <p:spPr>
          <a:xfrm rot="0">
            <a:off x="-2040241" y="2635178"/>
            <a:ext cx="12147199" cy="653772"/>
          </a:xfrm>
          <a:prstGeom prst="rect">
            <a:avLst/>
          </a:prstGeom>
        </p:spPr>
        <p:txBody>
          <a:bodyPr anchor="t" rtlCol="false" tIns="0" lIns="0" bIns="0" rIns="0">
            <a:spAutoFit/>
          </a:bodyPr>
          <a:lstStyle/>
          <a:p>
            <a:pPr algn="ctr">
              <a:lnSpc>
                <a:spcPts val="4808"/>
              </a:lnSpc>
            </a:pPr>
            <a:r>
              <a:rPr lang="en-US" sz="3484" spc="341">
                <a:solidFill>
                  <a:srgbClr val="FFFFFF"/>
                </a:solidFill>
                <a:latin typeface="Codec Pro ExtraBold"/>
                <a:ea typeface="Codec Pro ExtraBold"/>
                <a:cs typeface="Codec Pro ExtraBold"/>
                <a:sym typeface="Codec Pro ExtraBold"/>
              </a:rPr>
              <a:t>INSIGHTS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68259" y="-2449144"/>
            <a:ext cx="20121727" cy="4006467"/>
            <a:chOff x="0" y="0"/>
            <a:chExt cx="5299550" cy="1055201"/>
          </a:xfrm>
        </p:grpSpPr>
        <p:sp>
          <p:nvSpPr>
            <p:cNvPr name="Freeform 4" id="4"/>
            <p:cNvSpPr/>
            <p:nvPr/>
          </p:nvSpPr>
          <p:spPr>
            <a:xfrm flipH="false" flipV="false" rot="0">
              <a:off x="0" y="0"/>
              <a:ext cx="5299549" cy="1055201"/>
            </a:xfrm>
            <a:custGeom>
              <a:avLst/>
              <a:gdLst/>
              <a:ahLst/>
              <a:cxnLst/>
              <a:rect r="r" b="b" t="t" l="l"/>
              <a:pathLst>
                <a:path h="1055201" w="5299549">
                  <a:moveTo>
                    <a:pt x="0" y="0"/>
                  </a:moveTo>
                  <a:lnTo>
                    <a:pt x="5299549" y="0"/>
                  </a:lnTo>
                  <a:lnTo>
                    <a:pt x="5299549" y="1055201"/>
                  </a:lnTo>
                  <a:lnTo>
                    <a:pt x="0" y="1055201"/>
                  </a:lnTo>
                  <a:close/>
                </a:path>
              </a:pathLst>
            </a:custGeom>
            <a:solidFill>
              <a:srgbClr val="1C5739"/>
            </a:solidFill>
          </p:spPr>
        </p:sp>
        <p:sp>
          <p:nvSpPr>
            <p:cNvPr name="TextBox 5" id="5"/>
            <p:cNvSpPr txBox="true"/>
            <p:nvPr/>
          </p:nvSpPr>
          <p:spPr>
            <a:xfrm>
              <a:off x="0" y="-19050"/>
              <a:ext cx="5299550" cy="1074251"/>
            </a:xfrm>
            <a:prstGeom prst="rect">
              <a:avLst/>
            </a:prstGeom>
          </p:spPr>
          <p:txBody>
            <a:bodyPr anchor="ctr" rtlCol="false" tIns="50800" lIns="50800" bIns="50800" rIns="50800"/>
            <a:lstStyle/>
            <a:p>
              <a:pPr algn="ctr">
                <a:lnSpc>
                  <a:spcPts val="2859"/>
                </a:lnSpc>
              </a:pPr>
            </a:p>
            <a:p>
              <a:pPr algn="ctr">
                <a:lnSpc>
                  <a:spcPts val="2859"/>
                </a:lnSpc>
              </a:pPr>
            </a:p>
          </p:txBody>
        </p:sp>
      </p:grpSp>
      <p:sp>
        <p:nvSpPr>
          <p:cNvPr name="Freeform 6" id="6"/>
          <p:cNvSpPr/>
          <p:nvPr/>
        </p:nvSpPr>
        <p:spPr>
          <a:xfrm flipH="false" flipV="false" rot="0">
            <a:off x="-168259" y="-2133975"/>
            <a:ext cx="19328550" cy="3691297"/>
          </a:xfrm>
          <a:custGeom>
            <a:avLst/>
            <a:gdLst/>
            <a:ahLst/>
            <a:cxnLst/>
            <a:rect r="r" b="b" t="t" l="l"/>
            <a:pathLst>
              <a:path h="3691297" w="19328550">
                <a:moveTo>
                  <a:pt x="0" y="0"/>
                </a:moveTo>
                <a:lnTo>
                  <a:pt x="19328551" y="0"/>
                </a:lnTo>
                <a:lnTo>
                  <a:pt x="19328551" y="3691298"/>
                </a:lnTo>
                <a:lnTo>
                  <a:pt x="0" y="3691298"/>
                </a:lnTo>
                <a:lnTo>
                  <a:pt x="0" y="0"/>
                </a:lnTo>
                <a:close/>
              </a:path>
            </a:pathLst>
          </a:custGeom>
          <a:blipFill>
            <a:blip r:embed="rId3">
              <a:alphaModFix amt="18000"/>
            </a:blip>
            <a:stretch>
              <a:fillRect l="0" t="-124541" r="0" b="-124541"/>
            </a:stretch>
          </a:blipFill>
        </p:spPr>
      </p:sp>
      <p:grpSp>
        <p:nvGrpSpPr>
          <p:cNvPr name="Group 7" id="7"/>
          <p:cNvGrpSpPr/>
          <p:nvPr/>
        </p:nvGrpSpPr>
        <p:grpSpPr>
          <a:xfrm rot="0">
            <a:off x="6596044" y="2882787"/>
            <a:ext cx="47625" cy="6375513"/>
            <a:chOff x="0" y="0"/>
            <a:chExt cx="12543" cy="1679148"/>
          </a:xfrm>
        </p:grpSpPr>
        <p:sp>
          <p:nvSpPr>
            <p:cNvPr name="Freeform 8" id="8"/>
            <p:cNvSpPr/>
            <p:nvPr/>
          </p:nvSpPr>
          <p:spPr>
            <a:xfrm flipH="false" flipV="false" rot="0">
              <a:off x="0" y="0"/>
              <a:ext cx="12543" cy="1679148"/>
            </a:xfrm>
            <a:custGeom>
              <a:avLst/>
              <a:gdLst/>
              <a:ahLst/>
              <a:cxnLst/>
              <a:rect r="r" b="b" t="t" l="l"/>
              <a:pathLst>
                <a:path h="1679148" w="12543">
                  <a:moveTo>
                    <a:pt x="0" y="0"/>
                  </a:moveTo>
                  <a:lnTo>
                    <a:pt x="12543" y="0"/>
                  </a:lnTo>
                  <a:lnTo>
                    <a:pt x="12543" y="1679148"/>
                  </a:lnTo>
                  <a:lnTo>
                    <a:pt x="0" y="1679148"/>
                  </a:lnTo>
                  <a:close/>
                </a:path>
              </a:pathLst>
            </a:custGeom>
            <a:solidFill>
              <a:srgbClr val="009245"/>
            </a:solidFill>
            <a:ln cap="sq">
              <a:noFill/>
              <a:prstDash val="solid"/>
              <a:miter/>
            </a:ln>
          </p:spPr>
        </p:sp>
        <p:sp>
          <p:nvSpPr>
            <p:cNvPr name="TextBox 9" id="9"/>
            <p:cNvSpPr txBox="true"/>
            <p:nvPr/>
          </p:nvSpPr>
          <p:spPr>
            <a:xfrm>
              <a:off x="0" y="-19050"/>
              <a:ext cx="12543" cy="1698198"/>
            </a:xfrm>
            <a:prstGeom prst="rect">
              <a:avLst/>
            </a:prstGeom>
          </p:spPr>
          <p:txBody>
            <a:bodyPr anchor="ctr" rtlCol="false" tIns="50800" lIns="50800" bIns="50800" rIns="50800"/>
            <a:lstStyle/>
            <a:p>
              <a:pPr algn="ctr">
                <a:lnSpc>
                  <a:spcPts val="2859"/>
                </a:lnSpc>
              </a:pPr>
            </a:p>
          </p:txBody>
        </p:sp>
      </p:grpSp>
      <p:grpSp>
        <p:nvGrpSpPr>
          <p:cNvPr name="Group 10" id="10"/>
          <p:cNvGrpSpPr/>
          <p:nvPr/>
        </p:nvGrpSpPr>
        <p:grpSpPr>
          <a:xfrm rot="0">
            <a:off x="12161257" y="2882787"/>
            <a:ext cx="47625" cy="6375513"/>
            <a:chOff x="0" y="0"/>
            <a:chExt cx="12543" cy="1679148"/>
          </a:xfrm>
        </p:grpSpPr>
        <p:sp>
          <p:nvSpPr>
            <p:cNvPr name="Freeform 11" id="11"/>
            <p:cNvSpPr/>
            <p:nvPr/>
          </p:nvSpPr>
          <p:spPr>
            <a:xfrm flipH="false" flipV="false" rot="0">
              <a:off x="0" y="0"/>
              <a:ext cx="12543" cy="1679148"/>
            </a:xfrm>
            <a:custGeom>
              <a:avLst/>
              <a:gdLst/>
              <a:ahLst/>
              <a:cxnLst/>
              <a:rect r="r" b="b" t="t" l="l"/>
              <a:pathLst>
                <a:path h="1679148" w="12543">
                  <a:moveTo>
                    <a:pt x="0" y="0"/>
                  </a:moveTo>
                  <a:lnTo>
                    <a:pt x="12543" y="0"/>
                  </a:lnTo>
                  <a:lnTo>
                    <a:pt x="12543" y="1679148"/>
                  </a:lnTo>
                  <a:lnTo>
                    <a:pt x="0" y="1679148"/>
                  </a:lnTo>
                  <a:close/>
                </a:path>
              </a:pathLst>
            </a:custGeom>
            <a:solidFill>
              <a:srgbClr val="009245"/>
            </a:solidFill>
          </p:spPr>
        </p:sp>
        <p:sp>
          <p:nvSpPr>
            <p:cNvPr name="TextBox 12" id="12"/>
            <p:cNvSpPr txBox="true"/>
            <p:nvPr/>
          </p:nvSpPr>
          <p:spPr>
            <a:xfrm>
              <a:off x="0" y="-19050"/>
              <a:ext cx="12543" cy="1698198"/>
            </a:xfrm>
            <a:prstGeom prst="rect">
              <a:avLst/>
            </a:prstGeom>
          </p:spPr>
          <p:txBody>
            <a:bodyPr anchor="ctr" rtlCol="false" tIns="50800" lIns="50800" bIns="50800" rIns="50800"/>
            <a:lstStyle/>
            <a:p>
              <a:pPr algn="ctr">
                <a:lnSpc>
                  <a:spcPts val="2859"/>
                </a:lnSpc>
              </a:pPr>
            </a:p>
          </p:txBody>
        </p:sp>
      </p:grpSp>
      <p:sp>
        <p:nvSpPr>
          <p:cNvPr name="Freeform 13" id="13"/>
          <p:cNvSpPr/>
          <p:nvPr/>
        </p:nvSpPr>
        <p:spPr>
          <a:xfrm flipH="false" flipV="false" rot="0">
            <a:off x="200100" y="2882787"/>
            <a:ext cx="6129244" cy="4088060"/>
          </a:xfrm>
          <a:custGeom>
            <a:avLst/>
            <a:gdLst/>
            <a:ahLst/>
            <a:cxnLst/>
            <a:rect r="r" b="b" t="t" l="l"/>
            <a:pathLst>
              <a:path h="4088060" w="6129244">
                <a:moveTo>
                  <a:pt x="0" y="0"/>
                </a:moveTo>
                <a:lnTo>
                  <a:pt x="6129244" y="0"/>
                </a:lnTo>
                <a:lnTo>
                  <a:pt x="6129244" y="4088060"/>
                </a:lnTo>
                <a:lnTo>
                  <a:pt x="0" y="4088060"/>
                </a:lnTo>
                <a:lnTo>
                  <a:pt x="0" y="0"/>
                </a:lnTo>
                <a:close/>
              </a:path>
            </a:pathLst>
          </a:custGeom>
          <a:blipFill>
            <a:blip r:embed="rId4"/>
            <a:stretch>
              <a:fillRect l="0" t="-1411" r="0" b="-1411"/>
            </a:stretch>
          </a:blipFill>
        </p:spPr>
      </p:sp>
      <p:sp>
        <p:nvSpPr>
          <p:cNvPr name="Freeform 14" id="14"/>
          <p:cNvSpPr/>
          <p:nvPr/>
        </p:nvSpPr>
        <p:spPr>
          <a:xfrm flipH="false" flipV="false" rot="0">
            <a:off x="6776835" y="3059164"/>
            <a:ext cx="5251257" cy="3911683"/>
          </a:xfrm>
          <a:custGeom>
            <a:avLst/>
            <a:gdLst/>
            <a:ahLst/>
            <a:cxnLst/>
            <a:rect r="r" b="b" t="t" l="l"/>
            <a:pathLst>
              <a:path h="3911683" w="5251257">
                <a:moveTo>
                  <a:pt x="0" y="0"/>
                </a:moveTo>
                <a:lnTo>
                  <a:pt x="5251256" y="0"/>
                </a:lnTo>
                <a:lnTo>
                  <a:pt x="5251256" y="3911683"/>
                </a:lnTo>
                <a:lnTo>
                  <a:pt x="0" y="3911683"/>
                </a:lnTo>
                <a:lnTo>
                  <a:pt x="0" y="0"/>
                </a:lnTo>
                <a:close/>
              </a:path>
            </a:pathLst>
          </a:custGeom>
          <a:blipFill>
            <a:blip r:embed="rId5"/>
            <a:stretch>
              <a:fillRect l="-2395" t="-783" r="0" b="-2820"/>
            </a:stretch>
          </a:blipFill>
        </p:spPr>
      </p:sp>
      <p:sp>
        <p:nvSpPr>
          <p:cNvPr name="Freeform 15" id="15"/>
          <p:cNvSpPr/>
          <p:nvPr/>
        </p:nvSpPr>
        <p:spPr>
          <a:xfrm flipH="false" flipV="false" rot="0">
            <a:off x="12475582" y="2882787"/>
            <a:ext cx="5303164" cy="3976664"/>
          </a:xfrm>
          <a:custGeom>
            <a:avLst/>
            <a:gdLst/>
            <a:ahLst/>
            <a:cxnLst/>
            <a:rect r="r" b="b" t="t" l="l"/>
            <a:pathLst>
              <a:path h="3976664" w="5303164">
                <a:moveTo>
                  <a:pt x="0" y="0"/>
                </a:moveTo>
                <a:lnTo>
                  <a:pt x="5303163" y="0"/>
                </a:lnTo>
                <a:lnTo>
                  <a:pt x="5303163" y="3976664"/>
                </a:lnTo>
                <a:lnTo>
                  <a:pt x="0" y="3976664"/>
                </a:lnTo>
                <a:lnTo>
                  <a:pt x="0" y="0"/>
                </a:lnTo>
                <a:close/>
              </a:path>
            </a:pathLst>
          </a:custGeom>
          <a:blipFill>
            <a:blip r:embed="rId6"/>
            <a:stretch>
              <a:fillRect l="0" t="-102" r="-1463" b="-102"/>
            </a:stretch>
          </a:blipFill>
        </p:spPr>
      </p:sp>
      <p:sp>
        <p:nvSpPr>
          <p:cNvPr name="TextBox 16" id="16"/>
          <p:cNvSpPr txBox="true"/>
          <p:nvPr/>
        </p:nvSpPr>
        <p:spPr>
          <a:xfrm rot="0">
            <a:off x="811228" y="559017"/>
            <a:ext cx="17182470" cy="796491"/>
          </a:xfrm>
          <a:prstGeom prst="rect">
            <a:avLst/>
          </a:prstGeom>
        </p:spPr>
        <p:txBody>
          <a:bodyPr anchor="t" rtlCol="false" tIns="0" lIns="0" bIns="0" rIns="0">
            <a:spAutoFit/>
          </a:bodyPr>
          <a:lstStyle/>
          <a:p>
            <a:pPr algn="ctr" marL="0" indent="0" lvl="0">
              <a:lnSpc>
                <a:spcPts val="5967"/>
              </a:lnSpc>
              <a:spcBef>
                <a:spcPct val="0"/>
              </a:spcBef>
            </a:pPr>
            <a:r>
              <a:rPr lang="en-US" sz="4324" spc="423">
                <a:solidFill>
                  <a:srgbClr val="FFFFFF"/>
                </a:solidFill>
                <a:latin typeface="Codec Pro ExtraBold"/>
                <a:ea typeface="Codec Pro ExtraBold"/>
                <a:cs typeface="Codec Pro ExtraBold"/>
                <a:sym typeface="Codec Pro ExtraBold"/>
              </a:rPr>
              <a:t>ANALYZING CUSTOMER ACCOUNT INFORMATION</a:t>
            </a:r>
          </a:p>
        </p:txBody>
      </p:sp>
      <p:sp>
        <p:nvSpPr>
          <p:cNvPr name="TextBox 17" id="17"/>
          <p:cNvSpPr txBox="true"/>
          <p:nvPr/>
        </p:nvSpPr>
        <p:spPr>
          <a:xfrm rot="0">
            <a:off x="14074439" y="7053693"/>
            <a:ext cx="2732632" cy="434916"/>
          </a:xfrm>
          <a:prstGeom prst="rect">
            <a:avLst/>
          </a:prstGeom>
        </p:spPr>
        <p:txBody>
          <a:bodyPr anchor="t" rtlCol="false" tIns="0" lIns="0" bIns="0" rIns="0">
            <a:spAutoFit/>
          </a:bodyPr>
          <a:lstStyle/>
          <a:p>
            <a:pPr algn="ctr">
              <a:lnSpc>
                <a:spcPts val="3645"/>
              </a:lnSpc>
            </a:pPr>
            <a:r>
              <a:rPr lang="en-US" sz="2641" spc="258">
                <a:solidFill>
                  <a:srgbClr val="231F20"/>
                </a:solidFill>
                <a:latin typeface="Open Sauce Bold"/>
                <a:ea typeface="Open Sauce Bold"/>
                <a:cs typeface="Open Sauce Bold"/>
                <a:sym typeface="Open Sauce Bold"/>
              </a:rPr>
              <a:t>INSIGHTS</a:t>
            </a:r>
          </a:p>
        </p:txBody>
      </p:sp>
      <p:sp>
        <p:nvSpPr>
          <p:cNvPr name="TextBox 18" id="18"/>
          <p:cNvSpPr txBox="true"/>
          <p:nvPr/>
        </p:nvSpPr>
        <p:spPr>
          <a:xfrm rot="0">
            <a:off x="746718" y="7700263"/>
            <a:ext cx="5582626" cy="2332329"/>
          </a:xfrm>
          <a:prstGeom prst="rect">
            <a:avLst/>
          </a:prstGeom>
        </p:spPr>
        <p:txBody>
          <a:bodyPr anchor="t" rtlCol="false" tIns="0" lIns="0" bIns="0" rIns="0">
            <a:spAutoFit/>
          </a:bodyPr>
          <a:lstStyle/>
          <a:p>
            <a:pPr algn="ctr" marL="497546" indent="-248773" lvl="1">
              <a:lnSpc>
                <a:spcPts val="3180"/>
              </a:lnSpc>
              <a:buFont typeface="Arial"/>
              <a:buChar char="•"/>
            </a:pPr>
            <a:r>
              <a:rPr lang="en-US" sz="2304" spc="225">
                <a:solidFill>
                  <a:srgbClr val="231F20"/>
                </a:solidFill>
                <a:latin typeface="Open Sauce"/>
                <a:ea typeface="Open Sauce"/>
                <a:cs typeface="Open Sauce"/>
                <a:sym typeface="Open Sauce"/>
              </a:rPr>
              <a:t>The total charges tend to be more of yearly contracts.</a:t>
            </a:r>
          </a:p>
          <a:p>
            <a:pPr algn="ctr" marL="497546" indent="-248773" lvl="1">
              <a:lnSpc>
                <a:spcPts val="3180"/>
              </a:lnSpc>
              <a:buFont typeface="Arial"/>
              <a:buChar char="•"/>
            </a:pPr>
            <a:r>
              <a:rPr lang="en-US" sz="2304" spc="225">
                <a:solidFill>
                  <a:srgbClr val="231F20"/>
                </a:solidFill>
                <a:latin typeface="Open Sauce"/>
                <a:ea typeface="Open Sauce"/>
                <a:cs typeface="Open Sauce"/>
                <a:sym typeface="Open Sauce"/>
              </a:rPr>
              <a:t>The customers with yearly contracts are at more risk of churning.</a:t>
            </a:r>
          </a:p>
          <a:p>
            <a:pPr algn="ctr">
              <a:lnSpc>
                <a:spcPts val="3180"/>
              </a:lnSpc>
            </a:pPr>
          </a:p>
        </p:txBody>
      </p:sp>
      <p:sp>
        <p:nvSpPr>
          <p:cNvPr name="TextBox 19" id="19"/>
          <p:cNvSpPr txBox="true"/>
          <p:nvPr/>
        </p:nvSpPr>
        <p:spPr>
          <a:xfrm rot="0">
            <a:off x="6776835" y="7787868"/>
            <a:ext cx="5298882" cy="1851985"/>
          </a:xfrm>
          <a:prstGeom prst="rect">
            <a:avLst/>
          </a:prstGeom>
        </p:spPr>
        <p:txBody>
          <a:bodyPr anchor="t" rtlCol="false" tIns="0" lIns="0" bIns="0" rIns="0">
            <a:spAutoFit/>
          </a:bodyPr>
          <a:lstStyle/>
          <a:p>
            <a:pPr algn="ctr" marL="472257" indent="-236129" lvl="1">
              <a:lnSpc>
                <a:spcPts val="3018"/>
              </a:lnSpc>
              <a:buFont typeface="Arial"/>
              <a:buChar char="•"/>
            </a:pPr>
            <a:r>
              <a:rPr lang="en-US" sz="2187" spc="214">
                <a:solidFill>
                  <a:srgbClr val="231F20"/>
                </a:solidFill>
                <a:latin typeface="Open Sauce"/>
                <a:ea typeface="Open Sauce"/>
                <a:cs typeface="Open Sauce"/>
                <a:sym typeface="Open Sauce"/>
              </a:rPr>
              <a:t>The customers prefer to pay through electronic check more followed by mailed check.</a:t>
            </a:r>
          </a:p>
          <a:p>
            <a:pPr algn="ctr">
              <a:lnSpc>
                <a:spcPts val="3018"/>
              </a:lnSpc>
            </a:pPr>
          </a:p>
        </p:txBody>
      </p:sp>
      <p:sp>
        <p:nvSpPr>
          <p:cNvPr name="TextBox 20" id="20"/>
          <p:cNvSpPr txBox="true"/>
          <p:nvPr/>
        </p:nvSpPr>
        <p:spPr>
          <a:xfrm rot="0">
            <a:off x="12550511" y="7797393"/>
            <a:ext cx="5228234" cy="2186084"/>
          </a:xfrm>
          <a:prstGeom prst="rect">
            <a:avLst/>
          </a:prstGeom>
        </p:spPr>
        <p:txBody>
          <a:bodyPr anchor="t" rtlCol="false" tIns="0" lIns="0" bIns="0" rIns="0">
            <a:spAutoFit/>
          </a:bodyPr>
          <a:lstStyle/>
          <a:p>
            <a:pPr algn="ctr" marL="465961" indent="-232981" lvl="1">
              <a:lnSpc>
                <a:spcPts val="2978"/>
              </a:lnSpc>
              <a:buFont typeface="Arial"/>
              <a:buChar char="•"/>
            </a:pPr>
            <a:r>
              <a:rPr lang="en-US" sz="2158" spc="211">
                <a:solidFill>
                  <a:srgbClr val="231F20"/>
                </a:solidFill>
                <a:latin typeface="Open Sauce"/>
                <a:ea typeface="Open Sauce"/>
                <a:cs typeface="Open Sauce"/>
                <a:sym typeface="Open Sauce"/>
              </a:rPr>
              <a:t>The customer tend to churn more when they recieve their bills electronically.</a:t>
            </a:r>
          </a:p>
          <a:p>
            <a:pPr algn="ctr" marL="465961" indent="-232981" lvl="1">
              <a:lnSpc>
                <a:spcPts val="2978"/>
              </a:lnSpc>
              <a:buFont typeface="Arial"/>
              <a:buChar char="•"/>
            </a:pPr>
            <a:r>
              <a:rPr lang="en-US" sz="2158" spc="211">
                <a:solidFill>
                  <a:srgbClr val="231F20"/>
                </a:solidFill>
                <a:latin typeface="Open Sauce"/>
                <a:ea typeface="Open Sauce"/>
                <a:cs typeface="Open Sauce"/>
                <a:sym typeface="Open Sauce"/>
              </a:rPr>
              <a:t>More customers prefer to use paperless billing.</a:t>
            </a:r>
          </a:p>
          <a:p>
            <a:pPr algn="ctr">
              <a:lnSpc>
                <a:spcPts val="2978"/>
              </a:lnSpc>
            </a:pPr>
          </a:p>
        </p:txBody>
      </p:sp>
      <p:sp>
        <p:nvSpPr>
          <p:cNvPr name="TextBox 21" id="21"/>
          <p:cNvSpPr txBox="true"/>
          <p:nvPr/>
        </p:nvSpPr>
        <p:spPr>
          <a:xfrm rot="0">
            <a:off x="7777684" y="7053693"/>
            <a:ext cx="2732632" cy="434916"/>
          </a:xfrm>
          <a:prstGeom prst="rect">
            <a:avLst/>
          </a:prstGeom>
        </p:spPr>
        <p:txBody>
          <a:bodyPr anchor="t" rtlCol="false" tIns="0" lIns="0" bIns="0" rIns="0">
            <a:spAutoFit/>
          </a:bodyPr>
          <a:lstStyle/>
          <a:p>
            <a:pPr algn="ctr">
              <a:lnSpc>
                <a:spcPts val="3645"/>
              </a:lnSpc>
            </a:pPr>
            <a:r>
              <a:rPr lang="en-US" sz="2641" spc="258">
                <a:solidFill>
                  <a:srgbClr val="231F20"/>
                </a:solidFill>
                <a:latin typeface="Open Sauce Bold"/>
                <a:ea typeface="Open Sauce Bold"/>
                <a:cs typeface="Open Sauce Bold"/>
                <a:sym typeface="Open Sauce Bold"/>
              </a:rPr>
              <a:t>INSIGHTS</a:t>
            </a:r>
          </a:p>
        </p:txBody>
      </p:sp>
      <p:sp>
        <p:nvSpPr>
          <p:cNvPr name="TextBox 22" id="22"/>
          <p:cNvSpPr txBox="true"/>
          <p:nvPr/>
        </p:nvSpPr>
        <p:spPr>
          <a:xfrm rot="0">
            <a:off x="1826033" y="7053693"/>
            <a:ext cx="2732632" cy="434916"/>
          </a:xfrm>
          <a:prstGeom prst="rect">
            <a:avLst/>
          </a:prstGeom>
        </p:spPr>
        <p:txBody>
          <a:bodyPr anchor="t" rtlCol="false" tIns="0" lIns="0" bIns="0" rIns="0">
            <a:spAutoFit/>
          </a:bodyPr>
          <a:lstStyle/>
          <a:p>
            <a:pPr algn="ctr">
              <a:lnSpc>
                <a:spcPts val="3645"/>
              </a:lnSpc>
            </a:pPr>
            <a:r>
              <a:rPr lang="en-US" sz="2641" spc="258">
                <a:solidFill>
                  <a:srgbClr val="231F20"/>
                </a:solidFill>
                <a:latin typeface="Open Sauce Bold"/>
                <a:ea typeface="Open Sauce Bold"/>
                <a:cs typeface="Open Sauce Bold"/>
                <a:sym typeface="Open Sauce Bold"/>
              </a:rPr>
              <a:t>INSIGHTS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68259" y="-2449144"/>
            <a:ext cx="20121727" cy="4006467"/>
            <a:chOff x="0" y="0"/>
            <a:chExt cx="5299550" cy="1055201"/>
          </a:xfrm>
        </p:grpSpPr>
        <p:sp>
          <p:nvSpPr>
            <p:cNvPr name="Freeform 4" id="4"/>
            <p:cNvSpPr/>
            <p:nvPr/>
          </p:nvSpPr>
          <p:spPr>
            <a:xfrm flipH="false" flipV="false" rot="0">
              <a:off x="0" y="0"/>
              <a:ext cx="5299549" cy="1055201"/>
            </a:xfrm>
            <a:custGeom>
              <a:avLst/>
              <a:gdLst/>
              <a:ahLst/>
              <a:cxnLst/>
              <a:rect r="r" b="b" t="t" l="l"/>
              <a:pathLst>
                <a:path h="1055201" w="5299549">
                  <a:moveTo>
                    <a:pt x="0" y="0"/>
                  </a:moveTo>
                  <a:lnTo>
                    <a:pt x="5299549" y="0"/>
                  </a:lnTo>
                  <a:lnTo>
                    <a:pt x="5299549" y="1055201"/>
                  </a:lnTo>
                  <a:lnTo>
                    <a:pt x="0" y="1055201"/>
                  </a:lnTo>
                  <a:close/>
                </a:path>
              </a:pathLst>
            </a:custGeom>
            <a:solidFill>
              <a:srgbClr val="1C5739"/>
            </a:solidFill>
          </p:spPr>
        </p:sp>
        <p:sp>
          <p:nvSpPr>
            <p:cNvPr name="TextBox 5" id="5"/>
            <p:cNvSpPr txBox="true"/>
            <p:nvPr/>
          </p:nvSpPr>
          <p:spPr>
            <a:xfrm>
              <a:off x="0" y="-19050"/>
              <a:ext cx="5299550" cy="1074251"/>
            </a:xfrm>
            <a:prstGeom prst="rect">
              <a:avLst/>
            </a:prstGeom>
          </p:spPr>
          <p:txBody>
            <a:bodyPr anchor="ctr" rtlCol="false" tIns="50800" lIns="50800" bIns="50800" rIns="50800"/>
            <a:lstStyle/>
            <a:p>
              <a:pPr algn="ctr">
                <a:lnSpc>
                  <a:spcPts val="2859"/>
                </a:lnSpc>
              </a:pPr>
            </a:p>
            <a:p>
              <a:pPr algn="ctr">
                <a:lnSpc>
                  <a:spcPts val="2859"/>
                </a:lnSpc>
              </a:pPr>
            </a:p>
          </p:txBody>
        </p:sp>
      </p:grpSp>
      <p:sp>
        <p:nvSpPr>
          <p:cNvPr name="Freeform 6" id="6"/>
          <p:cNvSpPr/>
          <p:nvPr/>
        </p:nvSpPr>
        <p:spPr>
          <a:xfrm flipH="false" flipV="false" rot="0">
            <a:off x="-168259" y="-2133975"/>
            <a:ext cx="19328550" cy="3691297"/>
          </a:xfrm>
          <a:custGeom>
            <a:avLst/>
            <a:gdLst/>
            <a:ahLst/>
            <a:cxnLst/>
            <a:rect r="r" b="b" t="t" l="l"/>
            <a:pathLst>
              <a:path h="3691297" w="19328550">
                <a:moveTo>
                  <a:pt x="0" y="0"/>
                </a:moveTo>
                <a:lnTo>
                  <a:pt x="19328551" y="0"/>
                </a:lnTo>
                <a:lnTo>
                  <a:pt x="19328551" y="3691298"/>
                </a:lnTo>
                <a:lnTo>
                  <a:pt x="0" y="3691298"/>
                </a:lnTo>
                <a:lnTo>
                  <a:pt x="0" y="0"/>
                </a:lnTo>
                <a:close/>
              </a:path>
            </a:pathLst>
          </a:custGeom>
          <a:blipFill>
            <a:blip r:embed="rId3">
              <a:alphaModFix amt="18000"/>
            </a:blip>
            <a:stretch>
              <a:fillRect l="0" t="-124541" r="0" b="-124541"/>
            </a:stretch>
          </a:blipFill>
        </p:spPr>
      </p:sp>
      <p:grpSp>
        <p:nvGrpSpPr>
          <p:cNvPr name="Group 7" id="7"/>
          <p:cNvGrpSpPr/>
          <p:nvPr/>
        </p:nvGrpSpPr>
        <p:grpSpPr>
          <a:xfrm rot="0">
            <a:off x="6576810" y="2882787"/>
            <a:ext cx="66860" cy="6375513"/>
            <a:chOff x="0" y="0"/>
            <a:chExt cx="17609" cy="1679148"/>
          </a:xfrm>
        </p:grpSpPr>
        <p:sp>
          <p:nvSpPr>
            <p:cNvPr name="Freeform 8" id="8"/>
            <p:cNvSpPr/>
            <p:nvPr/>
          </p:nvSpPr>
          <p:spPr>
            <a:xfrm flipH="false" flipV="false" rot="0">
              <a:off x="0" y="0"/>
              <a:ext cx="17609" cy="1679148"/>
            </a:xfrm>
            <a:custGeom>
              <a:avLst/>
              <a:gdLst/>
              <a:ahLst/>
              <a:cxnLst/>
              <a:rect r="r" b="b" t="t" l="l"/>
              <a:pathLst>
                <a:path h="1679148" w="17609">
                  <a:moveTo>
                    <a:pt x="0" y="0"/>
                  </a:moveTo>
                  <a:lnTo>
                    <a:pt x="17609" y="0"/>
                  </a:lnTo>
                  <a:lnTo>
                    <a:pt x="17609" y="1679148"/>
                  </a:lnTo>
                  <a:lnTo>
                    <a:pt x="0" y="1679148"/>
                  </a:lnTo>
                  <a:close/>
                </a:path>
              </a:pathLst>
            </a:custGeom>
            <a:solidFill>
              <a:srgbClr val="009245"/>
            </a:solidFill>
            <a:ln cap="sq">
              <a:noFill/>
              <a:prstDash val="solid"/>
              <a:miter/>
            </a:ln>
          </p:spPr>
        </p:sp>
        <p:sp>
          <p:nvSpPr>
            <p:cNvPr name="TextBox 9" id="9"/>
            <p:cNvSpPr txBox="true"/>
            <p:nvPr/>
          </p:nvSpPr>
          <p:spPr>
            <a:xfrm>
              <a:off x="0" y="-19050"/>
              <a:ext cx="17609" cy="1698198"/>
            </a:xfrm>
            <a:prstGeom prst="rect">
              <a:avLst/>
            </a:prstGeom>
          </p:spPr>
          <p:txBody>
            <a:bodyPr anchor="ctr" rtlCol="false" tIns="50800" lIns="50800" bIns="50800" rIns="50800"/>
            <a:lstStyle/>
            <a:p>
              <a:pPr algn="ctr">
                <a:lnSpc>
                  <a:spcPts val="2859"/>
                </a:lnSpc>
              </a:pPr>
            </a:p>
          </p:txBody>
        </p:sp>
      </p:grpSp>
      <p:grpSp>
        <p:nvGrpSpPr>
          <p:cNvPr name="Group 10" id="10"/>
          <p:cNvGrpSpPr/>
          <p:nvPr/>
        </p:nvGrpSpPr>
        <p:grpSpPr>
          <a:xfrm rot="0">
            <a:off x="12161257" y="2882787"/>
            <a:ext cx="47625" cy="6375513"/>
            <a:chOff x="0" y="0"/>
            <a:chExt cx="12543" cy="1679148"/>
          </a:xfrm>
        </p:grpSpPr>
        <p:sp>
          <p:nvSpPr>
            <p:cNvPr name="Freeform 11" id="11"/>
            <p:cNvSpPr/>
            <p:nvPr/>
          </p:nvSpPr>
          <p:spPr>
            <a:xfrm flipH="false" flipV="false" rot="0">
              <a:off x="0" y="0"/>
              <a:ext cx="12543" cy="1679148"/>
            </a:xfrm>
            <a:custGeom>
              <a:avLst/>
              <a:gdLst/>
              <a:ahLst/>
              <a:cxnLst/>
              <a:rect r="r" b="b" t="t" l="l"/>
              <a:pathLst>
                <a:path h="1679148" w="12543">
                  <a:moveTo>
                    <a:pt x="0" y="0"/>
                  </a:moveTo>
                  <a:lnTo>
                    <a:pt x="12543" y="0"/>
                  </a:lnTo>
                  <a:lnTo>
                    <a:pt x="12543" y="1679148"/>
                  </a:lnTo>
                  <a:lnTo>
                    <a:pt x="0" y="1679148"/>
                  </a:lnTo>
                  <a:close/>
                </a:path>
              </a:pathLst>
            </a:custGeom>
            <a:solidFill>
              <a:srgbClr val="009245"/>
            </a:solidFill>
          </p:spPr>
        </p:sp>
        <p:sp>
          <p:nvSpPr>
            <p:cNvPr name="TextBox 12" id="12"/>
            <p:cNvSpPr txBox="true"/>
            <p:nvPr/>
          </p:nvSpPr>
          <p:spPr>
            <a:xfrm>
              <a:off x="0" y="-19050"/>
              <a:ext cx="12543" cy="1698198"/>
            </a:xfrm>
            <a:prstGeom prst="rect">
              <a:avLst/>
            </a:prstGeom>
          </p:spPr>
          <p:txBody>
            <a:bodyPr anchor="ctr" rtlCol="false" tIns="50800" lIns="50800" bIns="50800" rIns="50800"/>
            <a:lstStyle/>
            <a:p>
              <a:pPr algn="ctr">
                <a:lnSpc>
                  <a:spcPts val="2859"/>
                </a:lnSpc>
              </a:pPr>
            </a:p>
          </p:txBody>
        </p:sp>
      </p:grpSp>
      <p:sp>
        <p:nvSpPr>
          <p:cNvPr name="TextBox 13" id="13"/>
          <p:cNvSpPr txBox="true"/>
          <p:nvPr/>
        </p:nvSpPr>
        <p:spPr>
          <a:xfrm rot="0">
            <a:off x="811228" y="559017"/>
            <a:ext cx="17182470" cy="796491"/>
          </a:xfrm>
          <a:prstGeom prst="rect">
            <a:avLst/>
          </a:prstGeom>
        </p:spPr>
        <p:txBody>
          <a:bodyPr anchor="t" rtlCol="false" tIns="0" lIns="0" bIns="0" rIns="0">
            <a:spAutoFit/>
          </a:bodyPr>
          <a:lstStyle/>
          <a:p>
            <a:pPr algn="ctr" marL="0" indent="0" lvl="0">
              <a:lnSpc>
                <a:spcPts val="5967"/>
              </a:lnSpc>
              <a:spcBef>
                <a:spcPct val="0"/>
              </a:spcBef>
            </a:pPr>
            <a:r>
              <a:rPr lang="en-US" sz="4324" spc="423">
                <a:solidFill>
                  <a:srgbClr val="FFFFFF"/>
                </a:solidFill>
                <a:latin typeface="Codec Pro ExtraBold"/>
                <a:ea typeface="Codec Pro ExtraBold"/>
                <a:cs typeface="Codec Pro ExtraBold"/>
                <a:sym typeface="Codec Pro ExtraBold"/>
              </a:rPr>
              <a:t>ANALYZING CUSTOMER SERVICES</a:t>
            </a:r>
          </a:p>
        </p:txBody>
      </p:sp>
      <p:sp>
        <p:nvSpPr>
          <p:cNvPr name="TextBox 14" id="14"/>
          <p:cNvSpPr txBox="true"/>
          <p:nvPr/>
        </p:nvSpPr>
        <p:spPr>
          <a:xfrm rot="0">
            <a:off x="14074439" y="7053693"/>
            <a:ext cx="2732632" cy="434916"/>
          </a:xfrm>
          <a:prstGeom prst="rect">
            <a:avLst/>
          </a:prstGeom>
        </p:spPr>
        <p:txBody>
          <a:bodyPr anchor="t" rtlCol="false" tIns="0" lIns="0" bIns="0" rIns="0">
            <a:spAutoFit/>
          </a:bodyPr>
          <a:lstStyle/>
          <a:p>
            <a:pPr algn="ctr">
              <a:lnSpc>
                <a:spcPts val="3645"/>
              </a:lnSpc>
            </a:pPr>
            <a:r>
              <a:rPr lang="en-US" sz="2641" spc="258">
                <a:solidFill>
                  <a:srgbClr val="231F20"/>
                </a:solidFill>
                <a:latin typeface="Open Sauce Bold"/>
                <a:ea typeface="Open Sauce Bold"/>
                <a:cs typeface="Open Sauce Bold"/>
                <a:sym typeface="Open Sauce Bold"/>
              </a:rPr>
              <a:t>INSIGHTS</a:t>
            </a:r>
          </a:p>
        </p:txBody>
      </p:sp>
      <p:sp>
        <p:nvSpPr>
          <p:cNvPr name="TextBox 15" id="15"/>
          <p:cNvSpPr txBox="true"/>
          <p:nvPr/>
        </p:nvSpPr>
        <p:spPr>
          <a:xfrm rot="0">
            <a:off x="-80870" y="7561931"/>
            <a:ext cx="6691110" cy="2725069"/>
          </a:xfrm>
          <a:prstGeom prst="rect">
            <a:avLst/>
          </a:prstGeom>
        </p:spPr>
        <p:txBody>
          <a:bodyPr anchor="t" rtlCol="false" tIns="0" lIns="0" bIns="0" rIns="0">
            <a:spAutoFit/>
          </a:bodyPr>
          <a:lstStyle/>
          <a:p>
            <a:pPr algn="ctr" marL="497546" indent="-248773" lvl="1">
              <a:lnSpc>
                <a:spcPts val="3180"/>
              </a:lnSpc>
              <a:buFont typeface="Arial"/>
              <a:buChar char="•"/>
            </a:pPr>
            <a:r>
              <a:rPr lang="en-US" sz="2304" spc="225">
                <a:solidFill>
                  <a:srgbClr val="231F20"/>
                </a:solidFill>
                <a:latin typeface="Open Sauce"/>
                <a:ea typeface="Open Sauce"/>
                <a:cs typeface="Open Sauce"/>
                <a:sym typeface="Open Sauce"/>
              </a:rPr>
              <a:t>Customers who stream movies and those who dont are almost evenly split with only a slight difference.</a:t>
            </a:r>
          </a:p>
          <a:p>
            <a:pPr algn="ctr" marL="497546" indent="-248773" lvl="1">
              <a:lnSpc>
                <a:spcPts val="3180"/>
              </a:lnSpc>
              <a:buFont typeface="Arial"/>
              <a:buChar char="•"/>
            </a:pPr>
            <a:r>
              <a:rPr lang="en-US" sz="2304" spc="225">
                <a:solidFill>
                  <a:srgbClr val="231F20"/>
                </a:solidFill>
                <a:latin typeface="Open Sauce"/>
                <a:ea typeface="Open Sauce"/>
                <a:cs typeface="Open Sauce"/>
                <a:sym typeface="Open Sauce"/>
              </a:rPr>
              <a:t>About 21.62% of customers dont have internet serivce to stream movies.</a:t>
            </a:r>
          </a:p>
          <a:p>
            <a:pPr algn="ctr">
              <a:lnSpc>
                <a:spcPts val="3180"/>
              </a:lnSpc>
            </a:pPr>
          </a:p>
        </p:txBody>
      </p:sp>
      <p:sp>
        <p:nvSpPr>
          <p:cNvPr name="TextBox 16" id="16"/>
          <p:cNvSpPr txBox="true"/>
          <p:nvPr/>
        </p:nvSpPr>
        <p:spPr>
          <a:xfrm rot="0">
            <a:off x="6776835" y="7787868"/>
            <a:ext cx="5298882" cy="1479207"/>
          </a:xfrm>
          <a:prstGeom prst="rect">
            <a:avLst/>
          </a:prstGeom>
        </p:spPr>
        <p:txBody>
          <a:bodyPr anchor="t" rtlCol="false" tIns="0" lIns="0" bIns="0" rIns="0">
            <a:spAutoFit/>
          </a:bodyPr>
          <a:lstStyle/>
          <a:p>
            <a:pPr algn="ctr" marL="472257" indent="-236129" lvl="1">
              <a:lnSpc>
                <a:spcPts val="3018"/>
              </a:lnSpc>
              <a:buFont typeface="Arial"/>
              <a:buChar char="•"/>
            </a:pPr>
            <a:r>
              <a:rPr lang="en-US" sz="2187" spc="214">
                <a:solidFill>
                  <a:srgbClr val="231F20"/>
                </a:solidFill>
                <a:latin typeface="Open Sauce"/>
                <a:ea typeface="Open Sauce"/>
                <a:cs typeface="Open Sauce"/>
                <a:sym typeface="Open Sauce"/>
              </a:rPr>
              <a:t>The customers having phone  as services are less likely to churn.</a:t>
            </a:r>
          </a:p>
          <a:p>
            <a:pPr algn="ctr">
              <a:lnSpc>
                <a:spcPts val="3018"/>
              </a:lnSpc>
            </a:pPr>
          </a:p>
        </p:txBody>
      </p:sp>
      <p:sp>
        <p:nvSpPr>
          <p:cNvPr name="TextBox 17" id="17"/>
          <p:cNvSpPr txBox="true"/>
          <p:nvPr/>
        </p:nvSpPr>
        <p:spPr>
          <a:xfrm rot="0">
            <a:off x="12370807" y="7561931"/>
            <a:ext cx="5737489" cy="2921699"/>
          </a:xfrm>
          <a:prstGeom prst="rect">
            <a:avLst/>
          </a:prstGeom>
        </p:spPr>
        <p:txBody>
          <a:bodyPr anchor="t" rtlCol="false" tIns="0" lIns="0" bIns="0" rIns="0">
            <a:spAutoFit/>
          </a:bodyPr>
          <a:lstStyle/>
          <a:p>
            <a:pPr algn="ctr" marL="465961" indent="-232981" lvl="1">
              <a:lnSpc>
                <a:spcPts val="2978"/>
              </a:lnSpc>
              <a:buFont typeface="Arial"/>
              <a:buChar char="•"/>
            </a:pPr>
            <a:r>
              <a:rPr lang="en-US" sz="2158" spc="211">
                <a:solidFill>
                  <a:srgbClr val="231F20"/>
                </a:solidFill>
                <a:latin typeface="Open Sauce"/>
                <a:ea typeface="Open Sauce"/>
                <a:cs typeface="Open Sauce"/>
                <a:sym typeface="Open Sauce"/>
              </a:rPr>
              <a:t>The monthly charges tend to be more of customers who stream tv.</a:t>
            </a:r>
          </a:p>
          <a:p>
            <a:pPr algn="ctr" marL="465961" indent="-232981" lvl="1">
              <a:lnSpc>
                <a:spcPts val="2978"/>
              </a:lnSpc>
              <a:buFont typeface="Arial"/>
              <a:buChar char="•"/>
            </a:pPr>
            <a:r>
              <a:rPr lang="en-US" sz="2158" spc="211">
                <a:solidFill>
                  <a:srgbClr val="231F20"/>
                </a:solidFill>
                <a:latin typeface="Open Sauce"/>
                <a:ea typeface="Open Sauce"/>
                <a:cs typeface="Open Sauce"/>
                <a:sym typeface="Open Sauce"/>
              </a:rPr>
              <a:t>The montlhy charges tend to be less of customers who dont have internet service to watch tv.</a:t>
            </a:r>
          </a:p>
          <a:p>
            <a:pPr algn="ctr">
              <a:lnSpc>
                <a:spcPts val="2978"/>
              </a:lnSpc>
            </a:pPr>
          </a:p>
        </p:txBody>
      </p:sp>
      <p:sp>
        <p:nvSpPr>
          <p:cNvPr name="TextBox 18" id="18"/>
          <p:cNvSpPr txBox="true"/>
          <p:nvPr/>
        </p:nvSpPr>
        <p:spPr>
          <a:xfrm rot="0">
            <a:off x="7777684" y="7053693"/>
            <a:ext cx="2732632" cy="434916"/>
          </a:xfrm>
          <a:prstGeom prst="rect">
            <a:avLst/>
          </a:prstGeom>
        </p:spPr>
        <p:txBody>
          <a:bodyPr anchor="t" rtlCol="false" tIns="0" lIns="0" bIns="0" rIns="0">
            <a:spAutoFit/>
          </a:bodyPr>
          <a:lstStyle/>
          <a:p>
            <a:pPr algn="ctr">
              <a:lnSpc>
                <a:spcPts val="3645"/>
              </a:lnSpc>
            </a:pPr>
            <a:r>
              <a:rPr lang="en-US" sz="2641" spc="258">
                <a:solidFill>
                  <a:srgbClr val="231F20"/>
                </a:solidFill>
                <a:latin typeface="Open Sauce Bold"/>
                <a:ea typeface="Open Sauce Bold"/>
                <a:cs typeface="Open Sauce Bold"/>
                <a:sym typeface="Open Sauce Bold"/>
              </a:rPr>
              <a:t>INSIGHTS</a:t>
            </a:r>
          </a:p>
        </p:txBody>
      </p:sp>
      <p:sp>
        <p:nvSpPr>
          <p:cNvPr name="TextBox 19" id="19"/>
          <p:cNvSpPr txBox="true"/>
          <p:nvPr/>
        </p:nvSpPr>
        <p:spPr>
          <a:xfrm rot="0">
            <a:off x="1898368" y="7053693"/>
            <a:ext cx="2732632" cy="434916"/>
          </a:xfrm>
          <a:prstGeom prst="rect">
            <a:avLst/>
          </a:prstGeom>
        </p:spPr>
        <p:txBody>
          <a:bodyPr anchor="t" rtlCol="false" tIns="0" lIns="0" bIns="0" rIns="0">
            <a:spAutoFit/>
          </a:bodyPr>
          <a:lstStyle/>
          <a:p>
            <a:pPr algn="ctr">
              <a:lnSpc>
                <a:spcPts val="3645"/>
              </a:lnSpc>
            </a:pPr>
            <a:r>
              <a:rPr lang="en-US" sz="2641" spc="258">
                <a:solidFill>
                  <a:srgbClr val="231F20"/>
                </a:solidFill>
                <a:latin typeface="Open Sauce Bold"/>
                <a:ea typeface="Open Sauce Bold"/>
                <a:cs typeface="Open Sauce Bold"/>
                <a:sym typeface="Open Sauce Bold"/>
              </a:rPr>
              <a:t>INSIGHTS</a:t>
            </a:r>
          </a:p>
        </p:txBody>
      </p:sp>
      <p:sp>
        <p:nvSpPr>
          <p:cNvPr name="Freeform 20" id="20"/>
          <p:cNvSpPr/>
          <p:nvPr/>
        </p:nvSpPr>
        <p:spPr>
          <a:xfrm flipH="false" flipV="false" rot="0">
            <a:off x="1058578" y="2586600"/>
            <a:ext cx="5013407" cy="4569037"/>
          </a:xfrm>
          <a:custGeom>
            <a:avLst/>
            <a:gdLst/>
            <a:ahLst/>
            <a:cxnLst/>
            <a:rect r="r" b="b" t="t" l="l"/>
            <a:pathLst>
              <a:path h="4569037" w="5013407">
                <a:moveTo>
                  <a:pt x="0" y="0"/>
                </a:moveTo>
                <a:lnTo>
                  <a:pt x="5013407" y="0"/>
                </a:lnTo>
                <a:lnTo>
                  <a:pt x="5013407" y="4569037"/>
                </a:lnTo>
                <a:lnTo>
                  <a:pt x="0" y="4569037"/>
                </a:lnTo>
                <a:lnTo>
                  <a:pt x="0" y="0"/>
                </a:lnTo>
                <a:close/>
              </a:path>
            </a:pathLst>
          </a:custGeom>
          <a:blipFill>
            <a:blip r:embed="rId4"/>
            <a:stretch>
              <a:fillRect l="0" t="0" r="0" b="0"/>
            </a:stretch>
          </a:blipFill>
        </p:spPr>
      </p:sp>
      <p:sp>
        <p:nvSpPr>
          <p:cNvPr name="Freeform 21" id="21"/>
          <p:cNvSpPr/>
          <p:nvPr/>
        </p:nvSpPr>
        <p:spPr>
          <a:xfrm flipH="false" flipV="false" rot="0">
            <a:off x="12279270" y="2802892"/>
            <a:ext cx="6008730" cy="3966128"/>
          </a:xfrm>
          <a:custGeom>
            <a:avLst/>
            <a:gdLst/>
            <a:ahLst/>
            <a:cxnLst/>
            <a:rect r="r" b="b" t="t" l="l"/>
            <a:pathLst>
              <a:path h="3966128" w="6008730">
                <a:moveTo>
                  <a:pt x="0" y="0"/>
                </a:moveTo>
                <a:lnTo>
                  <a:pt x="6008730" y="0"/>
                </a:lnTo>
                <a:lnTo>
                  <a:pt x="6008730" y="3966129"/>
                </a:lnTo>
                <a:lnTo>
                  <a:pt x="0" y="3966129"/>
                </a:lnTo>
                <a:lnTo>
                  <a:pt x="0" y="0"/>
                </a:lnTo>
                <a:close/>
              </a:path>
            </a:pathLst>
          </a:custGeom>
          <a:blipFill>
            <a:blip r:embed="rId5"/>
            <a:stretch>
              <a:fillRect l="0" t="0" r="0" b="0"/>
            </a:stretch>
          </a:blipFill>
        </p:spPr>
      </p:sp>
      <p:sp>
        <p:nvSpPr>
          <p:cNvPr name="Freeform 22" id="22"/>
          <p:cNvSpPr/>
          <p:nvPr/>
        </p:nvSpPr>
        <p:spPr>
          <a:xfrm flipH="false" flipV="false" rot="0">
            <a:off x="7196119" y="2586600"/>
            <a:ext cx="4580972" cy="4398712"/>
          </a:xfrm>
          <a:custGeom>
            <a:avLst/>
            <a:gdLst/>
            <a:ahLst/>
            <a:cxnLst/>
            <a:rect r="r" b="b" t="t" l="l"/>
            <a:pathLst>
              <a:path h="4398712" w="4580972">
                <a:moveTo>
                  <a:pt x="0" y="0"/>
                </a:moveTo>
                <a:lnTo>
                  <a:pt x="4580972" y="0"/>
                </a:lnTo>
                <a:lnTo>
                  <a:pt x="4580972" y="4398713"/>
                </a:lnTo>
                <a:lnTo>
                  <a:pt x="0" y="4398713"/>
                </a:lnTo>
                <a:lnTo>
                  <a:pt x="0" y="0"/>
                </a:lnTo>
                <a:close/>
              </a:path>
            </a:pathLst>
          </a:custGeom>
          <a:blipFill>
            <a:blip r:embed="rId6"/>
            <a:stretch>
              <a:fillRect l="-2148" t="-645" r="0" b="-3755"/>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DAGM53eXjhI</dc:identifier>
  <dcterms:modified xsi:type="dcterms:W3CDTF">2011-08-01T06:04:30Z</dcterms:modified>
  <cp:revision>1</cp:revision>
  <dc:title>Customer Churn Presentation</dc:title>
</cp:coreProperties>
</file>